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33" r:id="rId1"/>
  </p:sldMasterIdLst>
  <p:notesMasterIdLst>
    <p:notesMasterId r:id="rId22"/>
  </p:notesMasterIdLst>
  <p:sldIdLst>
    <p:sldId id="256" r:id="rId2"/>
    <p:sldId id="278" r:id="rId3"/>
    <p:sldId id="341" r:id="rId4"/>
    <p:sldId id="325" r:id="rId5"/>
    <p:sldId id="326" r:id="rId6"/>
    <p:sldId id="340" r:id="rId7"/>
    <p:sldId id="368" r:id="rId8"/>
    <p:sldId id="369" r:id="rId9"/>
    <p:sldId id="370" r:id="rId10"/>
    <p:sldId id="371" r:id="rId11"/>
    <p:sldId id="372" r:id="rId12"/>
    <p:sldId id="373" r:id="rId13"/>
    <p:sldId id="374" r:id="rId14"/>
    <p:sldId id="375" r:id="rId15"/>
    <p:sldId id="376" r:id="rId16"/>
    <p:sldId id="377" r:id="rId17"/>
    <p:sldId id="378" r:id="rId18"/>
    <p:sldId id="379" r:id="rId19"/>
    <p:sldId id="380" r:id="rId20"/>
    <p:sldId id="381" r:id="rId2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618" autoAdjust="0"/>
    <p:restoredTop sz="94660"/>
  </p:normalViewPr>
  <p:slideViewPr>
    <p:cSldViewPr>
      <p:cViewPr varScale="1">
        <p:scale>
          <a:sx n="109" d="100"/>
          <a:sy n="109" d="100"/>
        </p:scale>
        <p:origin x="1620" y="108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gradFill rotWithShape="1">
                <a:gsLst>
                  <a:gs pos="0">
                    <a:schemeClr val="accent1">
                      <a:tint val="68000"/>
                      <a:alpha val="90000"/>
                      <a:lumMod val="100000"/>
                    </a:schemeClr>
                  </a:gs>
                  <a:gs pos="100000">
                    <a:schemeClr val="accent1">
                      <a:tint val="90000"/>
                      <a:lumMod val="95000"/>
                    </a:schemeClr>
                  </a:gs>
                </a:gsLst>
                <a:lin ang="5400000" scaled="1"/>
              </a:gradFill>
              <a:ln w="9525" cap="flat" cmpd="sng" algn="ctr">
                <a:solidFill>
                  <a:schemeClr val="accent1">
                    <a:shade val="95000"/>
                  </a:schemeClr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2-1EB1-496A-B05F-D67FBF984A39}"/>
              </c:ext>
            </c:extLst>
          </c:dPt>
          <c:dPt>
            <c:idx val="1"/>
            <c:bubble3D val="0"/>
            <c:spPr>
              <a:gradFill rotWithShape="1">
                <a:gsLst>
                  <a:gs pos="0">
                    <a:schemeClr val="accent2">
                      <a:tint val="68000"/>
                      <a:alpha val="90000"/>
                      <a:lumMod val="100000"/>
                    </a:schemeClr>
                  </a:gs>
                  <a:gs pos="100000">
                    <a:schemeClr val="accent2">
                      <a:tint val="90000"/>
                      <a:lumMod val="95000"/>
                    </a:schemeClr>
                  </a:gs>
                </a:gsLst>
                <a:lin ang="5400000" scaled="1"/>
              </a:gradFill>
              <a:ln w="9525" cap="flat" cmpd="sng" algn="ctr">
                <a:solidFill>
                  <a:schemeClr val="accent2">
                    <a:shade val="95000"/>
                  </a:schemeClr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3-1EB1-496A-B05F-D67FBF984A39}"/>
              </c:ext>
            </c:extLst>
          </c:dPt>
          <c:dPt>
            <c:idx val="2"/>
            <c:bubble3D val="0"/>
            <c:spPr>
              <a:gradFill rotWithShape="1">
                <a:gsLst>
                  <a:gs pos="0">
                    <a:schemeClr val="accent3">
                      <a:tint val="68000"/>
                      <a:alpha val="90000"/>
                      <a:lumMod val="100000"/>
                    </a:schemeClr>
                  </a:gs>
                  <a:gs pos="100000">
                    <a:schemeClr val="accent3">
                      <a:tint val="90000"/>
                      <a:lumMod val="95000"/>
                    </a:schemeClr>
                  </a:gs>
                </a:gsLst>
                <a:lin ang="5400000" scaled="1"/>
              </a:gradFill>
              <a:ln w="9525" cap="flat" cmpd="sng" algn="ctr">
                <a:solidFill>
                  <a:schemeClr val="accent3">
                    <a:shade val="95000"/>
                  </a:schemeClr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1-1EB1-496A-B05F-D67FBF984A39}"/>
              </c:ext>
            </c:extLst>
          </c:dPt>
          <c:dPt>
            <c:idx val="3"/>
            <c:bubble3D val="0"/>
            <c:spPr>
              <a:gradFill rotWithShape="1">
                <a:gsLst>
                  <a:gs pos="0">
                    <a:schemeClr val="accent4">
                      <a:tint val="68000"/>
                      <a:alpha val="90000"/>
                      <a:lumMod val="100000"/>
                    </a:schemeClr>
                  </a:gs>
                  <a:gs pos="100000">
                    <a:schemeClr val="accent4">
                      <a:tint val="90000"/>
                      <a:lumMod val="95000"/>
                    </a:schemeClr>
                  </a:gs>
                </a:gsLst>
                <a:lin ang="5400000" scaled="1"/>
              </a:gradFill>
              <a:ln w="9525" cap="flat" cmpd="sng" algn="ctr">
                <a:solidFill>
                  <a:schemeClr val="accent4">
                    <a:shade val="95000"/>
                  </a:schemeClr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7-D844-4BEC-88CF-47B65BFFB419}"/>
              </c:ext>
            </c:extLst>
          </c:dPt>
          <c:dLbls>
            <c:dLbl>
              <c:idx val="0"/>
              <c:layout>
                <c:manualLayout>
                  <c:x val="-0.20901294914892699"/>
                  <c:y val="0.16830513180877144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197" b="0" i="0" u="none" strike="noStrike" kern="1200" baseline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9FA8C699-F7DF-4F5B-844C-5F009535135A}" type="CATEGORYNAME">
                      <a:rPr lang="en-US" b="1">
                        <a:solidFill>
                          <a:schemeClr val="bg1"/>
                        </a:solidFill>
                        <a:latin typeface="Lucida Bright" panose="02040602050505020304" pitchFamily="18" charset="0"/>
                      </a:rPr>
                      <a:pPr>
                        <a:defRPr/>
                      </a:pPr>
                      <a:t>[CATEGORY NAME]</a:t>
                    </a:fld>
                    <a:r>
                      <a:rPr lang="en-US" baseline="0" dirty="0"/>
                      <a:t>
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197" b="0" i="0" u="none" strike="noStrike" kern="1200" baseline="0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3443220438058007"/>
                      <c:h val="0.25163830461169023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2-1EB1-496A-B05F-D67FBF984A39}"/>
                </c:ext>
              </c:extLst>
            </c:dLbl>
            <c:dLbl>
              <c:idx val="1"/>
              <c:layout>
                <c:manualLayout>
                  <c:x val="-0.16279321972019911"/>
                  <c:y val="-0.52435627074454283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197" b="0" i="0" u="none" strike="noStrike" kern="1200" baseline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BE10EBE1-D375-4BF2-9A62-EFB3C976FF98}" type="CATEGORYNAME">
                      <a:rPr lang="en-US" b="1">
                        <a:solidFill>
                          <a:schemeClr val="bg1"/>
                        </a:solidFill>
                        <a:latin typeface="Lucida Bright" panose="02040602050505020304" pitchFamily="18" charset="0"/>
                      </a:rPr>
                      <a:pPr>
                        <a:defRPr/>
                      </a:pPr>
                      <a:t>[CATEGORY NAME]</a:t>
                    </a:fld>
                    <a:r>
                      <a:rPr lang="en-US" baseline="0" dirty="0"/>
                      <a:t>
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197" b="0" i="0" u="none" strike="noStrike" kern="1200" baseline="0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3443220438058007"/>
                      <c:h val="0.25163830461169023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1EB1-496A-B05F-D67FBF984A39}"/>
                </c:ext>
              </c:extLst>
            </c:dLbl>
            <c:dLbl>
              <c:idx val="2"/>
              <c:layout>
                <c:manualLayout>
                  <c:x val="0.37934048252423797"/>
                  <c:y val="0.56269396087332579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197" b="0" i="0" u="none" strike="noStrike" kern="1200" baseline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D1098809-2D44-44EC-AE15-40FCDCBF89C5}" type="CATEGORYNAME">
                      <a:rPr lang="en-US" b="1">
                        <a:solidFill>
                          <a:schemeClr val="bg1"/>
                        </a:solidFill>
                        <a:latin typeface="Lucida Bright" panose="02040602050505020304" pitchFamily="18" charset="0"/>
                      </a:rPr>
                      <a:pPr>
                        <a:defRPr/>
                      </a:pPr>
                      <a:t>[CATEGORY NAME]</a:t>
                    </a:fld>
                    <a:r>
                      <a:rPr lang="en-US" baseline="0" dirty="0"/>
                      <a:t>
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197" b="0" i="0" u="none" strike="noStrike" kern="1200" baseline="0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3443220438058007"/>
                      <c:h val="0.25163830461169023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1EB1-496A-B05F-D67FBF984A3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tx1">
                      <a:lumMod val="35000"/>
                      <a:lumOff val="65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Sheet1!$A$2:$A$5</c:f>
              <c:strCache>
                <c:ptCount val="3"/>
                <c:pt idx="0">
                  <c:v>Level of Service 2017</c:v>
                </c:pt>
                <c:pt idx="1">
                  <c:v>Acuity of Member 2017</c:v>
                </c:pt>
                <c:pt idx="2">
                  <c:v>Outcomes 2018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33</c:v>
                </c:pt>
                <c:pt idx="1">
                  <c:v>33</c:v>
                </c:pt>
                <c:pt idx="2">
                  <c:v>33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EB1-496A-B05F-D67FBF984A39}"/>
            </c:ext>
          </c:extLst>
        </c:ser>
        <c:dLbls>
          <c:dLblPos val="ctr"/>
          <c:showLegendKey val="0"/>
          <c:showVal val="0"/>
          <c:showCatName val="1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6280039830913465"/>
          <c:y val="4.3266637981226368E-2"/>
          <c:w val="0.68091146543714531"/>
          <c:h val="0.90481339644130199"/>
        </c:manualLayout>
      </c:layout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gradFill rotWithShape="1">
                <a:gsLst>
                  <a:gs pos="0">
                    <a:schemeClr val="accent1">
                      <a:tint val="68000"/>
                      <a:alpha val="90000"/>
                      <a:lumMod val="100000"/>
                    </a:schemeClr>
                  </a:gs>
                  <a:gs pos="100000">
                    <a:schemeClr val="accent1">
                      <a:tint val="90000"/>
                      <a:lumMod val="95000"/>
                    </a:schemeClr>
                  </a:gs>
                </a:gsLst>
                <a:lin ang="5400000" scaled="1"/>
              </a:gradFill>
              <a:ln w="9525" cap="flat" cmpd="sng" algn="ctr">
                <a:solidFill>
                  <a:schemeClr val="accent1">
                    <a:shade val="95000"/>
                  </a:schemeClr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2-1EB1-496A-B05F-D67FBF984A39}"/>
              </c:ext>
            </c:extLst>
          </c:dPt>
          <c:dPt>
            <c:idx val="1"/>
            <c:bubble3D val="0"/>
            <c:spPr>
              <a:gradFill rotWithShape="1">
                <a:gsLst>
                  <a:gs pos="0">
                    <a:schemeClr val="accent2">
                      <a:tint val="68000"/>
                      <a:alpha val="90000"/>
                      <a:lumMod val="100000"/>
                    </a:schemeClr>
                  </a:gs>
                  <a:gs pos="100000">
                    <a:schemeClr val="accent2">
                      <a:tint val="90000"/>
                      <a:lumMod val="95000"/>
                    </a:schemeClr>
                  </a:gs>
                </a:gsLst>
                <a:lin ang="5400000" scaled="1"/>
              </a:gradFill>
              <a:ln w="9525" cap="flat" cmpd="sng" algn="ctr">
                <a:solidFill>
                  <a:schemeClr val="accent2">
                    <a:shade val="95000"/>
                  </a:schemeClr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3-1EB1-496A-B05F-D67FBF984A39}"/>
              </c:ext>
            </c:extLst>
          </c:dPt>
          <c:dPt>
            <c:idx val="2"/>
            <c:bubble3D val="0"/>
            <c:spPr>
              <a:gradFill rotWithShape="1">
                <a:gsLst>
                  <a:gs pos="0">
                    <a:schemeClr val="accent3">
                      <a:tint val="68000"/>
                      <a:alpha val="90000"/>
                      <a:lumMod val="100000"/>
                    </a:schemeClr>
                  </a:gs>
                  <a:gs pos="100000">
                    <a:schemeClr val="accent3">
                      <a:tint val="90000"/>
                      <a:lumMod val="95000"/>
                    </a:schemeClr>
                  </a:gs>
                </a:gsLst>
                <a:lin ang="5400000" scaled="1"/>
              </a:gradFill>
              <a:ln w="9525" cap="flat" cmpd="sng" algn="ctr">
                <a:solidFill>
                  <a:schemeClr val="accent3">
                    <a:shade val="95000"/>
                  </a:schemeClr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1-1EB1-496A-B05F-D67FBF984A39}"/>
              </c:ext>
            </c:extLst>
          </c:dPt>
          <c:dPt>
            <c:idx val="3"/>
            <c:bubble3D val="0"/>
            <c:spPr>
              <a:gradFill rotWithShape="1">
                <a:gsLst>
                  <a:gs pos="0">
                    <a:schemeClr val="accent4">
                      <a:tint val="68000"/>
                      <a:alpha val="90000"/>
                      <a:lumMod val="100000"/>
                    </a:schemeClr>
                  </a:gs>
                  <a:gs pos="100000">
                    <a:schemeClr val="accent4">
                      <a:tint val="90000"/>
                      <a:lumMod val="95000"/>
                    </a:schemeClr>
                  </a:gs>
                </a:gsLst>
                <a:lin ang="5400000" scaled="1"/>
              </a:gradFill>
              <a:ln w="9525" cap="flat" cmpd="sng" algn="ctr">
                <a:solidFill>
                  <a:schemeClr val="accent4">
                    <a:shade val="95000"/>
                  </a:schemeClr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7-871A-4AE7-BBC0-90B898E7927E}"/>
              </c:ext>
            </c:extLst>
          </c:dPt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1EB1-496A-B05F-D67FBF984A39}"/>
                </c:ext>
              </c:extLst>
            </c:dLbl>
            <c:dLbl>
              <c:idx val="1"/>
              <c:layout>
                <c:manualLayout>
                  <c:x val="-0.16886197659497723"/>
                  <c:y val="-0.47615927517806128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197" b="0" i="0" u="none" strike="noStrike" kern="1200" baseline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BE10EBE1-D375-4BF2-9A62-EFB3C976FF98}" type="CATEGORYNAME">
                      <a:rPr lang="en-US" b="1">
                        <a:solidFill>
                          <a:schemeClr val="bg1"/>
                        </a:solidFill>
                        <a:latin typeface="Lucida Bright" panose="02040602050505020304" pitchFamily="18" charset="0"/>
                      </a:rPr>
                      <a:pPr>
                        <a:defRPr/>
                      </a:pPr>
                      <a:t>[CATEGORY NAME]</a:t>
                    </a:fld>
                    <a:r>
                      <a:rPr lang="en-US" baseline="0" dirty="0"/>
                      <a:t>
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197" b="0" i="0" u="none" strike="noStrike" kern="1200" baseline="0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1628653708554837"/>
                      <c:h val="0.26657811826284589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1EB1-496A-B05F-D67FBF984A39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EB1-496A-B05F-D67FBF984A3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tx1">
                      <a:lumMod val="35000"/>
                      <a:lumOff val="65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Sheet1!$A$2:$A$5</c:f>
              <c:strCache>
                <c:ptCount val="3"/>
                <c:pt idx="0">
                  <c:v>Level of Service 2017</c:v>
                </c:pt>
                <c:pt idx="1">
                  <c:v>Acuity of Member 2017</c:v>
                </c:pt>
                <c:pt idx="2">
                  <c:v>Outcomes 2018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33</c:v>
                </c:pt>
                <c:pt idx="1">
                  <c:v>33</c:v>
                </c:pt>
                <c:pt idx="2">
                  <c:v>33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EB1-496A-B05F-D67FBF984A39}"/>
            </c:ext>
          </c:extLst>
        </c:ser>
        <c:dLbls>
          <c:dLblPos val="ctr"/>
          <c:showLegendKey val="0"/>
          <c:showVal val="0"/>
          <c:showCatName val="1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6280039830913465"/>
          <c:y val="4.3266637981226368E-2"/>
          <c:w val="0.68091146543714531"/>
          <c:h val="0.90481339644130199"/>
        </c:manualLayout>
      </c:layout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gradFill rotWithShape="1">
                <a:gsLst>
                  <a:gs pos="0">
                    <a:schemeClr val="accent1">
                      <a:tint val="68000"/>
                      <a:alpha val="90000"/>
                      <a:lumMod val="100000"/>
                    </a:schemeClr>
                  </a:gs>
                  <a:gs pos="100000">
                    <a:schemeClr val="accent1">
                      <a:tint val="90000"/>
                      <a:lumMod val="95000"/>
                    </a:schemeClr>
                  </a:gs>
                </a:gsLst>
                <a:lin ang="5400000" scaled="1"/>
              </a:gradFill>
              <a:ln w="9525" cap="flat" cmpd="sng" algn="ctr">
                <a:solidFill>
                  <a:schemeClr val="accent1">
                    <a:shade val="95000"/>
                  </a:schemeClr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2-1EB1-496A-B05F-D67FBF984A39}"/>
              </c:ext>
            </c:extLst>
          </c:dPt>
          <c:dPt>
            <c:idx val="1"/>
            <c:bubble3D val="0"/>
            <c:spPr>
              <a:gradFill rotWithShape="1">
                <a:gsLst>
                  <a:gs pos="0">
                    <a:schemeClr val="accent2">
                      <a:tint val="68000"/>
                      <a:alpha val="90000"/>
                      <a:lumMod val="100000"/>
                    </a:schemeClr>
                  </a:gs>
                  <a:gs pos="100000">
                    <a:schemeClr val="accent2">
                      <a:tint val="90000"/>
                      <a:lumMod val="95000"/>
                    </a:schemeClr>
                  </a:gs>
                </a:gsLst>
                <a:lin ang="5400000" scaled="1"/>
              </a:gradFill>
              <a:ln w="9525" cap="flat" cmpd="sng" algn="ctr">
                <a:solidFill>
                  <a:schemeClr val="accent2">
                    <a:shade val="95000"/>
                  </a:schemeClr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3-1EB1-496A-B05F-D67FBF984A39}"/>
              </c:ext>
            </c:extLst>
          </c:dPt>
          <c:dPt>
            <c:idx val="2"/>
            <c:bubble3D val="0"/>
            <c:spPr>
              <a:gradFill rotWithShape="1">
                <a:gsLst>
                  <a:gs pos="0">
                    <a:schemeClr val="accent3">
                      <a:tint val="68000"/>
                      <a:alpha val="90000"/>
                      <a:lumMod val="100000"/>
                    </a:schemeClr>
                  </a:gs>
                  <a:gs pos="100000">
                    <a:schemeClr val="accent3">
                      <a:tint val="90000"/>
                      <a:lumMod val="95000"/>
                    </a:schemeClr>
                  </a:gs>
                </a:gsLst>
                <a:lin ang="5400000" scaled="1"/>
              </a:gradFill>
              <a:ln w="9525" cap="flat" cmpd="sng" algn="ctr">
                <a:solidFill>
                  <a:schemeClr val="accent3">
                    <a:shade val="95000"/>
                  </a:schemeClr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1-1EB1-496A-B05F-D67FBF984A39}"/>
              </c:ext>
            </c:extLst>
          </c:dPt>
          <c:dPt>
            <c:idx val="3"/>
            <c:bubble3D val="0"/>
            <c:spPr>
              <a:gradFill rotWithShape="1">
                <a:gsLst>
                  <a:gs pos="0">
                    <a:schemeClr val="accent4">
                      <a:tint val="68000"/>
                      <a:alpha val="90000"/>
                      <a:lumMod val="100000"/>
                    </a:schemeClr>
                  </a:gs>
                  <a:gs pos="100000">
                    <a:schemeClr val="accent4">
                      <a:tint val="90000"/>
                      <a:lumMod val="95000"/>
                    </a:schemeClr>
                  </a:gs>
                </a:gsLst>
                <a:lin ang="5400000" scaled="1"/>
              </a:gradFill>
              <a:ln w="9525" cap="flat" cmpd="sng" algn="ctr">
                <a:solidFill>
                  <a:schemeClr val="accent4">
                    <a:shade val="95000"/>
                  </a:schemeClr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7-8638-4196-9387-ACBFA3EE3531}"/>
              </c:ext>
            </c:extLst>
          </c:dPt>
          <c:dLbls>
            <c:dLbl>
              <c:idx val="0"/>
              <c:layout>
                <c:manualLayout>
                  <c:x val="-0.23433215675626753"/>
                  <c:y val="0.2020679982997532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197" b="0" i="0" u="none" strike="noStrike" kern="1200" baseline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 baseline="0" dirty="0" smtClean="0"/>
                      <a:t>Level of </a:t>
                    </a:r>
                    <a:r>
                      <a:rPr lang="en-US" b="1" baseline="0" dirty="0" smtClean="0">
                        <a:solidFill>
                          <a:schemeClr val="bg1"/>
                        </a:solidFill>
                        <a:latin typeface="Lucida Bright" panose="02040602050505020304" pitchFamily="18" charset="0"/>
                      </a:rPr>
                      <a:t>Service</a:t>
                    </a:r>
                    <a:r>
                      <a:rPr lang="en-US" b="1" baseline="0" dirty="0" smtClean="0">
                        <a:latin typeface="Lucida Bright" panose="02040602050505020304" pitchFamily="18" charset="0"/>
                      </a:rPr>
                      <a:t> </a:t>
                    </a:r>
                    <a:r>
                      <a:rPr lang="en-US" baseline="0" dirty="0" smtClean="0"/>
                      <a:t>2017</a:t>
                    </a:r>
                    <a:r>
                      <a:rPr lang="en-US" baseline="0" dirty="0"/>
                      <a:t>
</a:t>
                    </a:r>
                    <a:endParaRPr lang="en-US" dirty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197" b="0" i="0" u="none" strike="noStrike" kern="1200" baseline="0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2068965517241379"/>
                      <c:h val="0.31119008085020505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2-1EB1-496A-B05F-D67FBF984A39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1EB1-496A-B05F-D67FBF984A39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EB1-496A-B05F-D67FBF984A3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tx1">
                      <a:lumMod val="35000"/>
                      <a:lumOff val="65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Sheet1!$A$2:$A$5</c:f>
              <c:strCache>
                <c:ptCount val="3"/>
                <c:pt idx="0">
                  <c:v>Level of Service 2017</c:v>
                </c:pt>
                <c:pt idx="1">
                  <c:v>Acuity of Member 2017</c:v>
                </c:pt>
                <c:pt idx="2">
                  <c:v>Outcomes 2018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33</c:v>
                </c:pt>
                <c:pt idx="1">
                  <c:v>33</c:v>
                </c:pt>
                <c:pt idx="2">
                  <c:v>33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EB1-496A-B05F-D67FBF984A39}"/>
            </c:ext>
          </c:extLst>
        </c:ser>
        <c:dLbls>
          <c:dLblPos val="ctr"/>
          <c:showLegendKey val="0"/>
          <c:showVal val="0"/>
          <c:showCatName val="1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6280039830913465"/>
          <c:y val="4.3266637981226368E-2"/>
          <c:w val="0.68091146543714531"/>
          <c:h val="0.90481339644130199"/>
        </c:manualLayout>
      </c:layout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gradFill rotWithShape="1">
                <a:gsLst>
                  <a:gs pos="0">
                    <a:schemeClr val="accent1">
                      <a:tint val="68000"/>
                      <a:alpha val="90000"/>
                      <a:lumMod val="100000"/>
                    </a:schemeClr>
                  </a:gs>
                  <a:gs pos="100000">
                    <a:schemeClr val="accent1">
                      <a:tint val="90000"/>
                      <a:lumMod val="95000"/>
                    </a:schemeClr>
                  </a:gs>
                </a:gsLst>
                <a:lin ang="5400000" scaled="1"/>
              </a:gradFill>
              <a:ln w="9525" cap="flat" cmpd="sng" algn="ctr">
                <a:solidFill>
                  <a:schemeClr val="accent1">
                    <a:shade val="95000"/>
                  </a:schemeClr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2-1EB1-496A-B05F-D67FBF984A39}"/>
              </c:ext>
            </c:extLst>
          </c:dPt>
          <c:dPt>
            <c:idx val="1"/>
            <c:bubble3D val="0"/>
            <c:spPr>
              <a:gradFill rotWithShape="1">
                <a:gsLst>
                  <a:gs pos="0">
                    <a:schemeClr val="accent2">
                      <a:tint val="68000"/>
                      <a:alpha val="90000"/>
                      <a:lumMod val="100000"/>
                    </a:schemeClr>
                  </a:gs>
                  <a:gs pos="100000">
                    <a:schemeClr val="accent2">
                      <a:tint val="90000"/>
                      <a:lumMod val="95000"/>
                    </a:schemeClr>
                  </a:gs>
                </a:gsLst>
                <a:lin ang="5400000" scaled="1"/>
              </a:gradFill>
              <a:ln w="9525" cap="flat" cmpd="sng" algn="ctr">
                <a:solidFill>
                  <a:schemeClr val="accent2">
                    <a:shade val="95000"/>
                  </a:schemeClr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3-1EB1-496A-B05F-D67FBF984A39}"/>
              </c:ext>
            </c:extLst>
          </c:dPt>
          <c:dPt>
            <c:idx val="2"/>
            <c:bubble3D val="0"/>
            <c:spPr>
              <a:gradFill rotWithShape="1">
                <a:gsLst>
                  <a:gs pos="0">
                    <a:schemeClr val="accent3">
                      <a:tint val="68000"/>
                      <a:alpha val="90000"/>
                      <a:lumMod val="100000"/>
                    </a:schemeClr>
                  </a:gs>
                  <a:gs pos="100000">
                    <a:schemeClr val="accent3">
                      <a:tint val="90000"/>
                      <a:lumMod val="95000"/>
                    </a:schemeClr>
                  </a:gs>
                </a:gsLst>
                <a:lin ang="5400000" scaled="1"/>
              </a:gradFill>
              <a:ln w="9525" cap="flat" cmpd="sng" algn="ctr">
                <a:solidFill>
                  <a:schemeClr val="accent3">
                    <a:shade val="95000"/>
                  </a:schemeClr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1-1EB1-496A-B05F-D67FBF984A39}"/>
              </c:ext>
            </c:extLst>
          </c:dPt>
          <c:dPt>
            <c:idx val="3"/>
            <c:bubble3D val="0"/>
            <c:spPr>
              <a:gradFill rotWithShape="1">
                <a:gsLst>
                  <a:gs pos="0">
                    <a:schemeClr val="accent4">
                      <a:tint val="68000"/>
                      <a:alpha val="90000"/>
                      <a:lumMod val="100000"/>
                    </a:schemeClr>
                  </a:gs>
                  <a:gs pos="100000">
                    <a:schemeClr val="accent4">
                      <a:tint val="90000"/>
                      <a:lumMod val="95000"/>
                    </a:schemeClr>
                  </a:gs>
                </a:gsLst>
                <a:lin ang="5400000" scaled="1"/>
              </a:gradFill>
              <a:ln w="9525" cap="flat" cmpd="sng" algn="ctr">
                <a:solidFill>
                  <a:schemeClr val="accent4">
                    <a:shade val="95000"/>
                  </a:schemeClr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7-306C-45F5-B1E3-6E63E7D02149}"/>
              </c:ext>
            </c:extLst>
          </c:dPt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1EB1-496A-B05F-D67FBF984A39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1EB1-496A-B05F-D67FBF984A39}"/>
                </c:ext>
              </c:extLst>
            </c:dLbl>
            <c:dLbl>
              <c:idx val="2"/>
              <c:layout>
                <c:manualLayout>
                  <c:x val="0.39071943603680886"/>
                  <c:y val="0.5279749069257067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197" b="0" i="0" u="none" strike="noStrike" kern="1200" baseline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Lucida Bright" panose="02040602050505020304" pitchFamily="18" charset="0"/>
                        <a:ea typeface="+mn-ea"/>
                        <a:cs typeface="+mn-cs"/>
                      </a:defRPr>
                    </a:pPr>
                    <a:r>
                      <a:rPr lang="en-US" b="1" baseline="0" dirty="0" smtClean="0">
                        <a:solidFill>
                          <a:schemeClr val="bg1"/>
                        </a:solidFill>
                        <a:latin typeface="Lucida Bright" panose="02040602050505020304" pitchFamily="18" charset="0"/>
                      </a:rPr>
                      <a:t>Outcomes 2019</a:t>
                    </a:r>
                    <a:r>
                      <a:rPr lang="en-US" baseline="0" dirty="0">
                        <a:latin typeface="Lucida Bright" panose="02040602050505020304" pitchFamily="18" charset="0"/>
                      </a:rPr>
                      <a:t>
</a:t>
                    </a:r>
                    <a:endParaRPr lang="en-US" dirty="0">
                      <a:latin typeface="Lucida Bright" panose="02040602050505020304" pitchFamily="18" charset="0"/>
                    </a:endParaRP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197" b="0" i="0" u="none" strike="noStrike" kern="1200" baseline="0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latin typeface="Lucida Bright" panose="02040602050505020304" pitchFamily="18" charset="0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3084286931829656"/>
                      <c:h val="0.28131186576772388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1EB1-496A-B05F-D67FBF984A3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tx1">
                      <a:lumMod val="35000"/>
                      <a:lumOff val="65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Sheet1!$A$2:$A$5</c:f>
              <c:strCache>
                <c:ptCount val="3"/>
                <c:pt idx="0">
                  <c:v>Level of Service 2017</c:v>
                </c:pt>
                <c:pt idx="1">
                  <c:v>Acuity of Member 2017</c:v>
                </c:pt>
                <c:pt idx="2">
                  <c:v>Outcomes 2018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33</c:v>
                </c:pt>
                <c:pt idx="1">
                  <c:v>33</c:v>
                </c:pt>
                <c:pt idx="2">
                  <c:v>33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EB1-496A-B05F-D67FBF984A39}"/>
            </c:ext>
          </c:extLst>
        </c:ser>
        <c:dLbls>
          <c:dLblPos val="ctr"/>
          <c:showLegendKey val="0"/>
          <c:showVal val="0"/>
          <c:showCatName val="1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4">
  <cs:axisTitle>
    <cs:lnRef idx="0"/>
    <cs:fillRef idx="0"/>
    <cs:effectRef idx="0"/>
    <cs:fontRef idx="minor">
      <a:schemeClr val="tx1">
        <a:lumMod val="50000"/>
        <a:lumOff val="50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50000"/>
        <a:lumOff val="50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>
  <cs:dataPoint3D>
    <cs:lnRef idx="0"/>
    <cs:fillRef idx="2">
      <cs:styleClr val="auto"/>
    </cs:fillRef>
    <cs:effectRef idx="1"/>
    <cs:fontRef idx="minor">
      <a:schemeClr val="dk1"/>
    </cs:fontRef>
    <cs:spPr/>
  </cs:dataPoint3D>
  <cs:dataPointLine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158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Marker>
  <cs:dataPointMarkerLayout symbol="circle" size="4"/>
  <cs:dataPointWireframe>
    <cs:lnRef idx="0">
      <cs:styleClr val="auto"/>
    </cs:lnRef>
    <cs:fillRef idx="2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50000"/>
        <a:lumOff val="50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50000"/>
        <a:lumOff val="50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1">
        <a:lumMod val="50000"/>
        <a:lumOff val="50000"/>
      </a:schemeClr>
    </cs:fontRef>
    <cs:defRPr sz="1862" kern="1200" cap="none" spc="20" baseline="0"/>
  </cs:title>
  <cs:trendline>
    <cs:lnRef idx="0">
      <cs:styleClr val="auto"/>
    </cs:lnRef>
    <cs:fillRef idx="2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54">
  <cs:axisTitle>
    <cs:lnRef idx="0"/>
    <cs:fillRef idx="0"/>
    <cs:effectRef idx="0"/>
    <cs:fontRef idx="minor">
      <a:schemeClr val="tx1">
        <a:lumMod val="50000"/>
        <a:lumOff val="50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50000"/>
        <a:lumOff val="50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>
  <cs:dataPoint3D>
    <cs:lnRef idx="0"/>
    <cs:fillRef idx="2">
      <cs:styleClr val="auto"/>
    </cs:fillRef>
    <cs:effectRef idx="1"/>
    <cs:fontRef idx="minor">
      <a:schemeClr val="dk1"/>
    </cs:fontRef>
    <cs:spPr/>
  </cs:dataPoint3D>
  <cs:dataPointLine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158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Marker>
  <cs:dataPointMarkerLayout symbol="circle" size="4"/>
  <cs:dataPointWireframe>
    <cs:lnRef idx="0">
      <cs:styleClr val="auto"/>
    </cs:lnRef>
    <cs:fillRef idx="2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50000"/>
        <a:lumOff val="50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50000"/>
        <a:lumOff val="50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1">
        <a:lumMod val="50000"/>
        <a:lumOff val="50000"/>
      </a:schemeClr>
    </cs:fontRef>
    <cs:defRPr sz="1862" kern="1200" cap="none" spc="20" baseline="0"/>
  </cs:title>
  <cs:trendline>
    <cs:lnRef idx="0">
      <cs:styleClr val="auto"/>
    </cs:lnRef>
    <cs:fillRef idx="2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254">
  <cs:axisTitle>
    <cs:lnRef idx="0"/>
    <cs:fillRef idx="0"/>
    <cs:effectRef idx="0"/>
    <cs:fontRef idx="minor">
      <a:schemeClr val="tx1">
        <a:lumMod val="50000"/>
        <a:lumOff val="50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50000"/>
        <a:lumOff val="50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>
  <cs:dataPoint3D>
    <cs:lnRef idx="0"/>
    <cs:fillRef idx="2">
      <cs:styleClr val="auto"/>
    </cs:fillRef>
    <cs:effectRef idx="1"/>
    <cs:fontRef idx="minor">
      <a:schemeClr val="dk1"/>
    </cs:fontRef>
    <cs:spPr/>
  </cs:dataPoint3D>
  <cs:dataPointLine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158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Marker>
  <cs:dataPointMarkerLayout symbol="circle" size="4"/>
  <cs:dataPointWireframe>
    <cs:lnRef idx="0">
      <cs:styleClr val="auto"/>
    </cs:lnRef>
    <cs:fillRef idx="2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50000"/>
        <a:lumOff val="50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50000"/>
        <a:lumOff val="50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1">
        <a:lumMod val="50000"/>
        <a:lumOff val="50000"/>
      </a:schemeClr>
    </cs:fontRef>
    <cs:defRPr sz="1862" kern="1200" cap="none" spc="20" baseline="0"/>
  </cs:title>
  <cs:trendline>
    <cs:lnRef idx="0">
      <cs:styleClr val="auto"/>
    </cs:lnRef>
    <cs:fillRef idx="2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4.xml><?xml version="1.0" encoding="utf-8"?>
<cs:chartStyle xmlns:cs="http://schemas.microsoft.com/office/drawing/2012/chartStyle" xmlns:a="http://schemas.openxmlformats.org/drawingml/2006/main" id="254">
  <cs:axisTitle>
    <cs:lnRef idx="0"/>
    <cs:fillRef idx="0"/>
    <cs:effectRef idx="0"/>
    <cs:fontRef idx="minor">
      <a:schemeClr val="tx1">
        <a:lumMod val="50000"/>
        <a:lumOff val="50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50000"/>
        <a:lumOff val="50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>
  <cs:dataPoint3D>
    <cs:lnRef idx="0"/>
    <cs:fillRef idx="2">
      <cs:styleClr val="auto"/>
    </cs:fillRef>
    <cs:effectRef idx="1"/>
    <cs:fontRef idx="minor">
      <a:schemeClr val="dk1"/>
    </cs:fontRef>
    <cs:spPr/>
  </cs:dataPoint3D>
  <cs:dataPointLine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158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Marker>
  <cs:dataPointMarkerLayout symbol="circle" size="4"/>
  <cs:dataPointWireframe>
    <cs:lnRef idx="0">
      <cs:styleClr val="auto"/>
    </cs:lnRef>
    <cs:fillRef idx="2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50000"/>
        <a:lumOff val="50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50000"/>
        <a:lumOff val="50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1">
        <a:lumMod val="50000"/>
        <a:lumOff val="50000"/>
      </a:schemeClr>
    </cs:fontRef>
    <cs:defRPr sz="1862" kern="1200" cap="none" spc="20" baseline="0"/>
  </cs:title>
  <cs:trendline>
    <cs:lnRef idx="0">
      <cs:styleClr val="auto"/>
    </cs:lnRef>
    <cs:fillRef idx="2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A2AB98D-B567-4EE2-8B43-A8D657D0CA82}" type="datetimeFigureOut">
              <a:rPr lang="en-US" smtClean="0"/>
              <a:t>8/22/2017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C5B778E-0C15-482A-98D5-40429041AE4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65364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8091" y="3085765"/>
            <a:ext cx="8240108" cy="33048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2" y="990600"/>
            <a:ext cx="7989752" cy="1504844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2" y="2495444"/>
            <a:ext cx="7989752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>
                <a:solidFill>
                  <a:schemeClr val="accent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83C2E384-1CBA-4689-9EFF-BA57FE75DE65}" type="datetimeFigureOut">
              <a:rPr lang="en-US" smtClean="0"/>
              <a:t>8/22/2017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38933C99-0FEA-491E-AE97-A0158621DD2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69596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8092" y="599725"/>
            <a:ext cx="8238707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C2E384-1CBA-4689-9EFF-BA57FE75DE65}" type="datetimeFigureOut">
              <a:rPr lang="en-US" smtClean="0"/>
              <a:t>8/22/2017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933C99-0FEA-491E-AE97-A0158621DD2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89696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6629400" y="599725"/>
            <a:ext cx="2057399" cy="58169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75725"/>
            <a:ext cx="1503123" cy="518307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81192" y="675725"/>
            <a:ext cx="5922209" cy="5183073"/>
          </a:xfrm>
        </p:spPr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45255" y="5956136"/>
            <a:ext cx="947672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83C2E384-1CBA-4689-9EFF-BA57FE75DE65}" type="datetimeFigureOut">
              <a:rPr lang="en-US" smtClean="0"/>
              <a:t>8/22/2017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0"/>
            <a:ext cx="5922209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38933C99-0FEA-491E-AE97-A0158621DD2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81856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8092" y="599725"/>
            <a:ext cx="8238707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228003"/>
            <a:ext cx="7989752" cy="363079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C2E384-1CBA-4689-9EFF-BA57FE75DE65}" type="datetimeFigureOut">
              <a:rPr lang="en-US" smtClean="0"/>
              <a:t>8/22/2017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933C99-0FEA-491E-AE97-A0158621DD2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07861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52646" y="5141973"/>
            <a:ext cx="8238707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3036573"/>
            <a:ext cx="7989751" cy="1504844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3" y="4541417"/>
            <a:ext cx="7989751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83C2E384-1CBA-4689-9EFF-BA57FE75DE65}" type="datetimeFigureOut">
              <a:rPr lang="en-US" smtClean="0"/>
              <a:t>8/22/2017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38933C99-0FEA-491E-AE97-A0158621DD2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16926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8092" y="599725"/>
            <a:ext cx="8238707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2" y="2228002"/>
            <a:ext cx="3899527" cy="363304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282" y="2228003"/>
            <a:ext cx="3907662" cy="363304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C2E384-1CBA-4689-9EFF-BA57FE75DE65}" type="datetimeFigureOut">
              <a:rPr lang="en-US" smtClean="0"/>
              <a:t>8/22/2017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933C99-0FEA-491E-AE97-A0158621DD2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49779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>
            <a:spLocks noChangeAspect="1"/>
          </p:cNvSpPr>
          <p:nvPr/>
        </p:nvSpPr>
        <p:spPr>
          <a:xfrm>
            <a:off x="448092" y="599725"/>
            <a:ext cx="8238707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219" y="2228003"/>
            <a:ext cx="3593500" cy="576262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2" y="2926051"/>
            <a:ext cx="3899527" cy="293499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69308" y="2228003"/>
            <a:ext cx="3601635" cy="576262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282" y="2926051"/>
            <a:ext cx="3907662" cy="293499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C2E384-1CBA-4689-9EFF-BA57FE75DE65}" type="datetimeFigureOut">
              <a:rPr lang="en-US" smtClean="0"/>
              <a:t>8/22/2017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933C99-0FEA-491E-AE97-A0158621DD2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80745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>
            <a:spLocks noChangeAspect="1"/>
          </p:cNvSpPr>
          <p:nvPr/>
        </p:nvSpPr>
        <p:spPr>
          <a:xfrm>
            <a:off x="448092" y="599725"/>
            <a:ext cx="8238707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C2E384-1CBA-4689-9EFF-BA57FE75DE65}" type="datetimeFigureOut">
              <a:rPr lang="en-US" smtClean="0"/>
              <a:t>8/22/2017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933C99-0FEA-491E-AE97-A0158621DD2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40669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C2E384-1CBA-4689-9EFF-BA57FE75DE65}" type="datetimeFigureOut">
              <a:rPr lang="en-US" smtClean="0"/>
              <a:t>8/22/2017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933C99-0FEA-491E-AE97-A0158621DD2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36285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52646" y="5141973"/>
            <a:ext cx="8238707" cy="127470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352" y="5262296"/>
            <a:ext cx="3536625" cy="689514"/>
          </a:xfrm>
        </p:spPr>
        <p:txBody>
          <a:bodyPr anchor="ctr"/>
          <a:lstStyle>
            <a:lvl1pPr algn="l">
              <a:defRPr sz="2000" b="0"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6399" y="601200"/>
            <a:ext cx="8240400" cy="4204800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305617" y="5262295"/>
            <a:ext cx="4265327" cy="689515"/>
          </a:xfrm>
        </p:spPr>
        <p:txBody>
          <a:bodyPr anchor="ctr">
            <a:normAutofit/>
          </a:bodyPr>
          <a:lstStyle>
            <a:lvl1pPr marL="0" indent="0" algn="r">
              <a:buNone/>
              <a:defRPr sz="1100">
                <a:solidFill>
                  <a:schemeClr val="bg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83C2E384-1CBA-4689-9EFF-BA57FE75DE65}" type="datetimeFigureOut">
              <a:rPr lang="en-US" smtClean="0"/>
              <a:t>8/22/2017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38933C99-0FEA-491E-AE97-A0158621DD2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24182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4693389"/>
            <a:ext cx="7989752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8093" y="599725"/>
            <a:ext cx="8238706" cy="3557252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6"/>
            <a:ext cx="7989752" cy="598671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C2E384-1CBA-4689-9EFF-BA57FE75DE65}" type="datetimeFigureOut">
              <a:rPr lang="en-US" smtClean="0"/>
              <a:t>8/22/2017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933C99-0FEA-491E-AE97-A0158621DD2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39188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687474"/>
            <a:ext cx="7989752" cy="1083329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228003"/>
            <a:ext cx="7989752" cy="36307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559327" y="5956136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83C2E384-1CBA-4689-9EFF-BA57FE75DE65}" type="datetimeFigureOut">
              <a:rPr lang="en-US" smtClean="0"/>
              <a:t>8/22/2017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5951810"/>
            <a:ext cx="487058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accent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00476" y="5956136"/>
            <a:ext cx="77046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38933C99-0FEA-491E-AE97-A0158621DD28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48091" y="441325"/>
            <a:ext cx="2719909" cy="108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5976001" y="441325"/>
            <a:ext cx="2710800" cy="108000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3216601" y="441325"/>
            <a:ext cx="2710800" cy="10800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42060446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34" r:id="rId1"/>
    <p:sldLayoutId id="2147483835" r:id="rId2"/>
    <p:sldLayoutId id="2147483836" r:id="rId3"/>
    <p:sldLayoutId id="2147483837" r:id="rId4"/>
    <p:sldLayoutId id="2147483838" r:id="rId5"/>
    <p:sldLayoutId id="2147483839" r:id="rId6"/>
    <p:sldLayoutId id="2147483840" r:id="rId7"/>
    <p:sldLayoutId id="2147483841" r:id="rId8"/>
    <p:sldLayoutId id="2147483842" r:id="rId9"/>
    <p:sldLayoutId id="2147483843" r:id="rId10"/>
    <p:sldLayoutId id="2147483844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2800" b="0" kern="1200" cap="all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600" kern="1200">
          <a:solidFill>
            <a:schemeClr val="tx2"/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mailto:Linnea.Fiser@Inclusa.org" TargetMode="External"/><Relationship Id="rId2" Type="http://schemas.openxmlformats.org/officeDocument/2006/relationships/hyperlink" Target="mailto:Jan.Ash@Inclusa.org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png"/><Relationship Id="rId5" Type="http://schemas.openxmlformats.org/officeDocument/2006/relationships/hyperlink" Target="mailto:Karla.Lubinski@Inclusa.org" TargetMode="External"/><Relationship Id="rId4" Type="http://schemas.openxmlformats.org/officeDocument/2006/relationships/hyperlink" Target="mailto:Rebecca.Kuehl@Inclusa.org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3200400"/>
            <a:ext cx="7175351" cy="2438400"/>
          </a:xfrm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</p:spPr>
        <p:txBody>
          <a:bodyPr/>
          <a:lstStyle/>
          <a:p>
            <a:pPr marL="182880" indent="0" algn="ctr">
              <a:buNone/>
            </a:pPr>
            <a:r>
              <a:rPr lang="en-US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2018 Residential Rate methodology</a:t>
            </a:r>
            <a:endParaRPr lang="en-US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pic>
        <p:nvPicPr>
          <p:cNvPr id="4" name="Picture 3" descr="C:\Users\jparker\Desktop\Inclusa\Logo\Inclusa_FNL-01.png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743" t="18750" r="25000" b="21875"/>
          <a:stretch/>
        </p:blipFill>
        <p:spPr bwMode="auto">
          <a:xfrm>
            <a:off x="2781300" y="487579"/>
            <a:ext cx="3581400" cy="2712821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1606293664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9065" y="581026"/>
            <a:ext cx="6347713" cy="1320800"/>
          </a:xfrm>
        </p:spPr>
        <p:txBody>
          <a:bodyPr/>
          <a:lstStyle/>
          <a:p>
            <a:r>
              <a:rPr lang="en-US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Tool overview 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29065" y="1975729"/>
            <a:ext cx="8257736" cy="3434471"/>
          </a:xfrm>
        </p:spPr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chemeClr val="tx1"/>
                </a:solidFill>
                <a:latin typeface="Calibri" panose="020F050202020403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Key components of the tool: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2200" dirty="0" smtClean="0">
                <a:solidFill>
                  <a:schemeClr val="tx1"/>
                </a:solidFill>
                <a:latin typeface="Calibri" panose="020F050202020403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Total Member Acuity based on DHS Target group-specific Regression Model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2200" dirty="0" smtClean="0">
                <a:solidFill>
                  <a:schemeClr val="tx1"/>
                </a:solidFill>
                <a:latin typeface="Calibri" panose="020F050202020403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Acuity Band Value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2200" dirty="0" smtClean="0">
                <a:solidFill>
                  <a:schemeClr val="tx1"/>
                </a:solidFill>
                <a:latin typeface="Calibri" panose="020F050202020403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Category of Residential Provider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2200" dirty="0" smtClean="0">
                <a:solidFill>
                  <a:schemeClr val="tx1"/>
                </a:solidFill>
                <a:latin typeface="Calibri" panose="020F050202020403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Regression Percentage (based on averages and rate trends)</a:t>
            </a:r>
            <a:endParaRPr lang="en-US" sz="2200" dirty="0">
              <a:solidFill>
                <a:schemeClr val="tx1"/>
              </a:solidFill>
              <a:latin typeface="Calibri" panose="020F050202020403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pic>
        <p:nvPicPr>
          <p:cNvPr id="5" name="Picture 4" descr="C:\Users\jparker\Desktop\Inclusa\Logo\Inclusa_FNL-01.png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743" t="18750" r="25000" b="21875"/>
          <a:stretch/>
        </p:blipFill>
        <p:spPr bwMode="auto">
          <a:xfrm>
            <a:off x="7543800" y="5730302"/>
            <a:ext cx="1371600" cy="1038953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10754259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Tool overview (cont’d)</a:t>
            </a:r>
            <a:endParaRPr lang="en-US" dirty="0"/>
          </a:p>
        </p:txBody>
      </p:sp>
      <p:pic>
        <p:nvPicPr>
          <p:cNvPr id="7" name="Content Placeholder 6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990600" y="2227263"/>
            <a:ext cx="2759715" cy="4113139"/>
          </a:xfrm>
          <a:prstGeom prst="rect">
            <a:avLst/>
          </a:prstGeom>
        </p:spPr>
      </p:pic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4419600" y="2227262"/>
            <a:ext cx="4267200" cy="3868737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sz="2000" b="1" dirty="0" smtClean="0">
                <a:latin typeface="Calibri" panose="020F050202020403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Acuity</a:t>
            </a:r>
            <a:r>
              <a:rPr lang="en-US" sz="2000" b="1" dirty="0" smtClean="0">
                <a:latin typeface="Calibri" panose="020F0502020204030204" pitchFamily="34" charset="0"/>
              </a:rPr>
              <a:t> Band Value: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1800" dirty="0" smtClean="0">
                <a:latin typeface="Calibri" panose="020F050202020403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The acuity numbers are added together for an overall acuity score.  That acuity score falls into an acuity band.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1800" dirty="0" smtClean="0">
                <a:latin typeface="Calibri" panose="020F050202020403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Each acuity band is assigned a value to which a percentage is applied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1800" dirty="0" smtClean="0">
                <a:latin typeface="Calibri" panose="020F050202020403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The band value used is on the high end of the acuity range</a:t>
            </a:r>
            <a:endParaRPr lang="en-US" sz="1800" dirty="0">
              <a:latin typeface="Calibri" panose="020F050202020403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pic>
        <p:nvPicPr>
          <p:cNvPr id="5" name="Picture 4" descr="C:\Users\jparker\Desktop\Inclusa\Logo\Inclusa_FNL-01.png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743" t="18750" r="25000" b="21875"/>
          <a:stretch/>
        </p:blipFill>
        <p:spPr bwMode="auto">
          <a:xfrm>
            <a:off x="7543800" y="5730302"/>
            <a:ext cx="1371600" cy="1038953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37527604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9065" y="581026"/>
            <a:ext cx="6347713" cy="1320800"/>
          </a:xfrm>
        </p:spPr>
        <p:txBody>
          <a:bodyPr/>
          <a:lstStyle/>
          <a:p>
            <a:r>
              <a:rPr lang="en-US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Tool overview (cont’d)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395068" y="1676401"/>
            <a:ext cx="8305801" cy="4572000"/>
          </a:xfrm>
        </p:spPr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sz="2400" b="1" dirty="0" smtClean="0">
                <a:solidFill>
                  <a:schemeClr val="tx1"/>
                </a:solidFill>
                <a:latin typeface="Calibri" panose="020F050202020403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Category of the Residential Provider: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2200" dirty="0" smtClean="0">
                <a:solidFill>
                  <a:schemeClr val="tx1"/>
                </a:solidFill>
                <a:latin typeface="Calibri" panose="020F050202020403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The model utilizes category assignments for each provider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2200" dirty="0" smtClean="0">
                <a:solidFill>
                  <a:schemeClr val="tx1"/>
                </a:solidFill>
                <a:latin typeface="Calibri" panose="020F050202020403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Categories are determined based upon target group, average acuity of the members served, staffing model, overnight care, and behavioral/medical specialties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2200" dirty="0" smtClean="0">
                <a:solidFill>
                  <a:schemeClr val="tx1"/>
                </a:solidFill>
                <a:latin typeface="Calibri" panose="020F050202020403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Includes category definition for providers that serve Advanced Dementia and Alzheimer’s Disease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2200" dirty="0" smtClean="0">
                <a:solidFill>
                  <a:schemeClr val="tx1"/>
                </a:solidFill>
                <a:latin typeface="Calibri" panose="020F050202020403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There are 5 Provider Categories in the current methodology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2200" dirty="0" smtClean="0">
                <a:solidFill>
                  <a:schemeClr val="tx1"/>
                </a:solidFill>
                <a:latin typeface="Calibri" panose="020F050202020403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Your contract addendum will identify which category your facility(</a:t>
            </a:r>
            <a:r>
              <a:rPr lang="en-US" sz="2200" dirty="0" err="1" smtClean="0">
                <a:solidFill>
                  <a:schemeClr val="tx1"/>
                </a:solidFill>
                <a:latin typeface="Calibri" panose="020F050202020403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ies</a:t>
            </a:r>
            <a:r>
              <a:rPr lang="en-US" sz="2200" dirty="0" smtClean="0">
                <a:solidFill>
                  <a:schemeClr val="tx1"/>
                </a:solidFill>
                <a:latin typeface="Calibri" panose="020F050202020403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) are in</a:t>
            </a:r>
            <a:endParaRPr lang="en-US" sz="2200" dirty="0">
              <a:solidFill>
                <a:schemeClr val="tx1"/>
              </a:solidFill>
              <a:latin typeface="Calibri" panose="020F050202020403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pic>
        <p:nvPicPr>
          <p:cNvPr id="5" name="Picture 4" descr="C:\Users\jparker\Desktop\Inclusa\Logo\Inclusa_FNL-01.png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743" t="18750" r="25000" b="21875"/>
          <a:stretch/>
        </p:blipFill>
        <p:spPr bwMode="auto">
          <a:xfrm>
            <a:off x="7543800" y="5730302"/>
            <a:ext cx="1371600" cy="1038953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1683140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9065" y="581026"/>
            <a:ext cx="6347713" cy="1320800"/>
          </a:xfrm>
        </p:spPr>
        <p:txBody>
          <a:bodyPr/>
          <a:lstStyle/>
          <a:p>
            <a:r>
              <a:rPr lang="en-US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Tool overview (cont’d)</a:t>
            </a:r>
            <a:endParaRPr lang="en-US" dirty="0"/>
          </a:p>
        </p:txBody>
      </p:sp>
      <p:pic>
        <p:nvPicPr>
          <p:cNvPr id="8" name="Content Placeholder 7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04183" y="1828800"/>
            <a:ext cx="7368217" cy="4025227"/>
          </a:xfrm>
          <a:prstGeom prst="rect">
            <a:avLst/>
          </a:prstGeom>
        </p:spPr>
      </p:pic>
      <p:pic>
        <p:nvPicPr>
          <p:cNvPr id="5" name="Picture 4" descr="C:\Users\jparker\Desktop\Inclusa\Logo\Inclusa_FNL-01.png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743" t="18750" r="25000" b="21875"/>
          <a:stretch/>
        </p:blipFill>
        <p:spPr bwMode="auto">
          <a:xfrm>
            <a:off x="7543800" y="5730302"/>
            <a:ext cx="1371600" cy="1038953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35235054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Tool overview (cont’d)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4876800" y="1905000"/>
            <a:ext cx="3810000" cy="4572000"/>
          </a:xfrm>
        </p:spPr>
        <p:txBody>
          <a:bodyPr>
            <a:noAutofit/>
          </a:bodyPr>
          <a:lstStyle/>
          <a:p>
            <a:pPr marL="233363" lvl="1" indent="-233363">
              <a:buFont typeface="Arial" panose="020B0604020202020204" pitchFamily="34" charset="0"/>
              <a:buChar char="•"/>
            </a:pPr>
            <a:r>
              <a:rPr lang="en-US" sz="1900" dirty="0" smtClean="0">
                <a:latin typeface="Calibri" panose="020F050202020403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 member with an acuity score of 310 would fall into the 300-349 acuity band.</a:t>
            </a:r>
          </a:p>
          <a:p>
            <a:pPr marL="233363" lvl="1" indent="-233363">
              <a:buFont typeface="Arial" panose="020B0604020202020204" pitchFamily="34" charset="0"/>
              <a:buChar char="•"/>
            </a:pPr>
            <a:r>
              <a:rPr lang="en-US" sz="1900" dirty="0" smtClean="0">
                <a:solidFill>
                  <a:srgbClr val="FF0000"/>
                </a:solidFill>
                <a:latin typeface="Calibri" panose="020F050202020403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 band value of $3,400 is assigned</a:t>
            </a:r>
          </a:p>
          <a:p>
            <a:pPr marL="233363" lvl="1" indent="-233363">
              <a:buFont typeface="Arial" panose="020B0604020202020204" pitchFamily="34" charset="0"/>
              <a:buChar char="•"/>
            </a:pPr>
            <a:r>
              <a:rPr lang="en-US" sz="1900" dirty="0" smtClean="0">
                <a:latin typeface="Calibri" panose="020F050202020403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Dependent upon the category of residential provider, the designated percentage is the amount of the regression value that is used to pay residential care and supervision</a:t>
            </a:r>
          </a:p>
          <a:p>
            <a:pPr marL="233363" lvl="1" indent="-233363">
              <a:buFont typeface="Arial" panose="020B0604020202020204" pitchFamily="34" charset="0"/>
              <a:buChar char="•"/>
            </a:pPr>
            <a:r>
              <a:rPr lang="en-US" sz="1900" dirty="0" smtClean="0">
                <a:latin typeface="Calibri" panose="020F050202020403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Most members have other serviced provided beyond residential care and                   supervision</a:t>
            </a:r>
            <a:endParaRPr lang="en-US" sz="1900" dirty="0">
              <a:latin typeface="Calibri" panose="020F050202020403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pic>
        <p:nvPicPr>
          <p:cNvPr id="3" name="Content Placeholder 2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352423" y="2535943"/>
            <a:ext cx="4371975" cy="3386314"/>
          </a:xfrm>
          <a:prstGeom prst="rect">
            <a:avLst/>
          </a:prstGeom>
        </p:spPr>
      </p:pic>
      <p:pic>
        <p:nvPicPr>
          <p:cNvPr id="5" name="Picture 4" descr="C:\Users\jparker\Desktop\Inclusa\Logo\Inclusa_FNL-01.png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743" t="18750" r="25000" b="21875"/>
          <a:stretch/>
        </p:blipFill>
        <p:spPr bwMode="auto">
          <a:xfrm>
            <a:off x="7543800" y="5730302"/>
            <a:ext cx="1371600" cy="1038953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8643807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9065" y="581026"/>
            <a:ext cx="6347713" cy="1320800"/>
          </a:xfrm>
        </p:spPr>
        <p:txBody>
          <a:bodyPr/>
          <a:lstStyle/>
          <a:p>
            <a:r>
              <a:rPr lang="en-US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Tool overview (cont’d)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29065" y="1975729"/>
            <a:ext cx="8257736" cy="44196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2400" dirty="0" smtClean="0">
                <a:solidFill>
                  <a:schemeClr val="tx1"/>
                </a:solidFill>
                <a:latin typeface="Calibri" panose="020F050202020403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Let’s Calculate!</a:t>
            </a:r>
          </a:p>
          <a:p>
            <a:pPr marL="0" indent="0" algn="ctr">
              <a:buNone/>
            </a:pPr>
            <a:r>
              <a:rPr lang="en-US" sz="2400" dirty="0" smtClean="0">
                <a:solidFill>
                  <a:schemeClr val="tx1"/>
                </a:solidFill>
                <a:latin typeface="Calibri" panose="020F050202020403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Member’s Acuity Band Value</a:t>
            </a:r>
          </a:p>
          <a:p>
            <a:pPr marL="0" indent="0" algn="ctr">
              <a:buNone/>
            </a:pPr>
            <a:r>
              <a:rPr lang="en-US" sz="2400" dirty="0" smtClean="0">
                <a:solidFill>
                  <a:schemeClr val="tx1"/>
                </a:solidFill>
                <a:latin typeface="Calibri" panose="020F050202020403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X</a:t>
            </a:r>
          </a:p>
          <a:p>
            <a:pPr marL="0" indent="0" algn="ctr">
              <a:buNone/>
            </a:pPr>
            <a:r>
              <a:rPr lang="en-US" sz="2400" dirty="0" smtClean="0">
                <a:solidFill>
                  <a:schemeClr val="tx1"/>
                </a:solidFill>
                <a:latin typeface="Calibri" panose="020F050202020403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Percentage = </a:t>
            </a:r>
          </a:p>
          <a:p>
            <a:pPr marL="0" indent="0" algn="ctr">
              <a:buNone/>
            </a:pPr>
            <a:r>
              <a:rPr lang="en-US" sz="2400" b="1" dirty="0" smtClean="0">
                <a:solidFill>
                  <a:schemeClr val="tx1"/>
                </a:solidFill>
                <a:latin typeface="Calibri" panose="020F050202020403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Monthly Care and Supervision Rate</a:t>
            </a:r>
          </a:p>
          <a:p>
            <a:pPr marL="0" indent="0" algn="ctr">
              <a:buNone/>
            </a:pPr>
            <a:endParaRPr lang="en-US" sz="2400" b="1" dirty="0">
              <a:solidFill>
                <a:schemeClr val="tx1"/>
              </a:solidFill>
              <a:latin typeface="Calibri" panose="020F050202020403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 algn="ctr">
              <a:buNone/>
            </a:pPr>
            <a:r>
              <a:rPr lang="en-US" sz="2400" dirty="0" smtClean="0">
                <a:solidFill>
                  <a:schemeClr val="tx1"/>
                </a:solidFill>
                <a:latin typeface="Calibri" panose="020F050202020403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Divided by 30.4 (average days per month) = </a:t>
            </a:r>
          </a:p>
          <a:p>
            <a:pPr marL="0" indent="0" algn="ctr">
              <a:buNone/>
            </a:pPr>
            <a:r>
              <a:rPr lang="en-US" sz="2400" b="1" dirty="0" smtClean="0">
                <a:solidFill>
                  <a:schemeClr val="tx1"/>
                </a:solidFill>
                <a:latin typeface="Calibri" panose="020F050202020403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Daily Care and Supervision Rate</a:t>
            </a:r>
            <a:endParaRPr lang="en-US" sz="2400" b="1" dirty="0">
              <a:solidFill>
                <a:schemeClr val="tx1"/>
              </a:solidFill>
              <a:latin typeface="Calibri" panose="020F050202020403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pic>
        <p:nvPicPr>
          <p:cNvPr id="5" name="Picture 4" descr="C:\Users\jparker\Desktop\Inclusa\Logo\Inclusa_FNL-01.png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743" t="18750" r="25000" b="21875"/>
          <a:stretch/>
        </p:blipFill>
        <p:spPr bwMode="auto">
          <a:xfrm>
            <a:off x="7543800" y="5730302"/>
            <a:ext cx="1371600" cy="1038953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18900201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Tool overview (cont’d)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4724398" y="1981200"/>
            <a:ext cx="3962402" cy="4038600"/>
          </a:xfrm>
        </p:spPr>
        <p:txBody>
          <a:bodyPr>
            <a:noAutofit/>
          </a:bodyPr>
          <a:lstStyle/>
          <a:p>
            <a:pPr marL="344488" lvl="1" indent="-304800">
              <a:buFont typeface="Arial" panose="020B0604020202020204" pitchFamily="34" charset="0"/>
              <a:buChar char="•"/>
            </a:pPr>
            <a:r>
              <a:rPr lang="en-US" sz="1900" dirty="0" smtClean="0">
                <a:latin typeface="Calibri" panose="020F050202020403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 member with an acuity score of 310 would fall into the 300-349 acuity band.</a:t>
            </a:r>
          </a:p>
          <a:p>
            <a:pPr marL="344488" lvl="1" indent="-304800">
              <a:buFont typeface="Arial" panose="020B0604020202020204" pitchFamily="34" charset="0"/>
              <a:buChar char="•"/>
            </a:pPr>
            <a:r>
              <a:rPr lang="en-US" sz="1900" dirty="0" smtClean="0">
                <a:solidFill>
                  <a:schemeClr val="tx1"/>
                </a:solidFill>
                <a:latin typeface="Calibri" panose="020F050202020403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 band value of $3,400 is assigned</a:t>
            </a:r>
          </a:p>
          <a:p>
            <a:pPr marL="344488" lvl="1" indent="-304800">
              <a:buFont typeface="Arial" panose="020B0604020202020204" pitchFamily="34" charset="0"/>
              <a:buChar char="•"/>
            </a:pPr>
            <a:r>
              <a:rPr lang="en-US" sz="1900" dirty="0" smtClean="0">
                <a:latin typeface="Calibri" panose="020F050202020403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If the member was in a Category 5 facility, the designated percentage of the amount of the regression value is 87%</a:t>
            </a:r>
          </a:p>
          <a:p>
            <a:pPr marL="233363" lvl="1" indent="0">
              <a:buNone/>
            </a:pPr>
            <a:r>
              <a:rPr lang="en-US" sz="1900" dirty="0" smtClean="0">
                <a:latin typeface="Calibri" panose="020F050202020403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$3,400 x 87% = $</a:t>
            </a:r>
            <a:r>
              <a:rPr lang="en-US" sz="1900" dirty="0">
                <a:latin typeface="Calibri" panose="020F050202020403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2,958 (monthly)</a:t>
            </a:r>
          </a:p>
          <a:p>
            <a:pPr marL="233363" lvl="1" indent="0">
              <a:buNone/>
            </a:pPr>
            <a:r>
              <a:rPr lang="en-US" sz="1900" dirty="0" smtClean="0">
                <a:latin typeface="Calibri" panose="020F050202020403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$2,958 / 30.4 = $97.30</a:t>
            </a:r>
          </a:p>
          <a:p>
            <a:pPr marL="233363" lvl="1" indent="0">
              <a:buNone/>
            </a:pPr>
            <a:r>
              <a:rPr lang="en-US" sz="1900" dirty="0" smtClean="0">
                <a:latin typeface="Calibri" panose="020F050202020403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Rounded = $97 Daily Rate</a:t>
            </a:r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428623" y="2232854"/>
            <a:ext cx="4295775" cy="3710746"/>
          </a:xfrm>
          <a:prstGeom prst="rect">
            <a:avLst/>
          </a:prstGeom>
        </p:spPr>
      </p:pic>
      <p:pic>
        <p:nvPicPr>
          <p:cNvPr id="7" name="Picture 6" descr="C:\Users\jparker\Desktop\Inclusa\Logo\Inclusa_FNL-01.png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743" t="18750" r="25000" b="21875"/>
          <a:stretch/>
        </p:blipFill>
        <p:spPr bwMode="auto">
          <a:xfrm>
            <a:off x="7543800" y="5730302"/>
            <a:ext cx="1371600" cy="1038953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29599020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9065" y="581026"/>
            <a:ext cx="6347713" cy="1320800"/>
          </a:xfrm>
        </p:spPr>
        <p:txBody>
          <a:bodyPr>
            <a:normAutofit/>
          </a:bodyPr>
          <a:lstStyle/>
          <a:p>
            <a:r>
              <a:rPr lang="en-US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What are outcome-based payments?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29065" y="1828800"/>
            <a:ext cx="8257735" cy="4724400"/>
          </a:xfrm>
        </p:spPr>
        <p:txBody>
          <a:bodyPr>
            <a:normAutofit/>
          </a:bodyPr>
          <a:lstStyle/>
          <a:p>
            <a:pPr lvl="1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chemeClr val="tx1"/>
                </a:solidFill>
                <a:latin typeface="Calibri" panose="020F050202020403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In 2018, Inclusa will define the outcomes for providers that, if met, would result in an enhanced rate in 2019.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chemeClr val="tx1"/>
                </a:solidFill>
                <a:latin typeface="Calibri" panose="020F050202020403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Outcomes create opportunities for providers to gain reimbursement based on providing an additional level of care not captured within the acuity portion of the rate tool.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chemeClr val="tx1"/>
                </a:solidFill>
                <a:latin typeface="Calibri" panose="020F050202020403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The criteria used to develop the outcomes to be utilized in 2019 include:</a:t>
            </a:r>
          </a:p>
          <a:p>
            <a:pPr lvl="2">
              <a:buFont typeface="Courier New" panose="02070309020205020404" pitchFamily="49" charset="0"/>
              <a:buChar char="o"/>
            </a:pPr>
            <a:r>
              <a:rPr lang="en-US" sz="2200" dirty="0" smtClean="0">
                <a:solidFill>
                  <a:schemeClr val="tx1"/>
                </a:solidFill>
                <a:latin typeface="Calibri" panose="020F050202020403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Both provider and member specific outcomes</a:t>
            </a:r>
          </a:p>
          <a:p>
            <a:pPr lvl="2">
              <a:buFont typeface="Courier New" panose="02070309020205020404" pitchFamily="49" charset="0"/>
              <a:buChar char="o"/>
            </a:pPr>
            <a:r>
              <a:rPr lang="en-US" sz="2200" dirty="0" smtClean="0">
                <a:solidFill>
                  <a:schemeClr val="tx1"/>
                </a:solidFill>
                <a:latin typeface="Calibri" panose="020F050202020403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Outcomes that will be simplistic to measure and      operationalize</a:t>
            </a:r>
            <a:endParaRPr lang="en-US" sz="2200" dirty="0">
              <a:solidFill>
                <a:schemeClr val="tx1"/>
              </a:solidFill>
              <a:latin typeface="Calibri" panose="020F050202020403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pic>
        <p:nvPicPr>
          <p:cNvPr id="5" name="Picture 4" descr="C:\Users\jparker\Desktop\Inclusa\Logo\Inclusa_FNL-01.png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743" t="18750" r="25000" b="21875"/>
          <a:stretch/>
        </p:blipFill>
        <p:spPr bwMode="auto">
          <a:xfrm>
            <a:off x="7543800" y="5730302"/>
            <a:ext cx="1371600" cy="1038953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38509466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9065" y="581026"/>
            <a:ext cx="6347713" cy="1320800"/>
          </a:xfrm>
        </p:spPr>
        <p:txBody>
          <a:bodyPr>
            <a:normAutofit/>
          </a:bodyPr>
          <a:lstStyle/>
          <a:p>
            <a:r>
              <a:rPr lang="en-US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What are outcome-based payments?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29065" y="1975729"/>
            <a:ext cx="8257735" cy="3053471"/>
          </a:xfrm>
        </p:spPr>
        <p:txBody>
          <a:bodyPr>
            <a:normAutofit/>
          </a:bodyPr>
          <a:lstStyle/>
          <a:p>
            <a:pPr lvl="1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chemeClr val="tx1"/>
                </a:solidFill>
                <a:latin typeface="Calibri" panose="020F050202020403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The outcomes will focus on:</a:t>
            </a:r>
          </a:p>
          <a:p>
            <a:pPr lvl="2">
              <a:buFont typeface="Courier New" panose="02070309020205020404" pitchFamily="49" charset="0"/>
              <a:buChar char="o"/>
            </a:pPr>
            <a:r>
              <a:rPr lang="en-US" sz="2200" dirty="0" smtClean="0">
                <a:solidFill>
                  <a:schemeClr val="tx1"/>
                </a:solidFill>
                <a:latin typeface="Calibri" panose="020F050202020403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Provider’s Internal Quality Initiatives</a:t>
            </a:r>
          </a:p>
          <a:p>
            <a:pPr lvl="2">
              <a:buFont typeface="Courier New" panose="02070309020205020404" pitchFamily="49" charset="0"/>
              <a:buChar char="o"/>
            </a:pPr>
            <a:r>
              <a:rPr lang="en-US" sz="2200" dirty="0" smtClean="0">
                <a:solidFill>
                  <a:schemeClr val="tx1"/>
                </a:solidFill>
                <a:latin typeface="Calibri" panose="020F050202020403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Influenza Vaccination</a:t>
            </a:r>
          </a:p>
          <a:p>
            <a:pPr lvl="2">
              <a:buFont typeface="Courier New" panose="02070309020205020404" pitchFamily="49" charset="0"/>
              <a:buChar char="o"/>
            </a:pPr>
            <a:r>
              <a:rPr lang="en-US" sz="2200" dirty="0" smtClean="0">
                <a:solidFill>
                  <a:schemeClr val="tx1"/>
                </a:solidFill>
                <a:latin typeface="Calibri" panose="020F050202020403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Behavioral Support Planning</a:t>
            </a:r>
          </a:p>
          <a:p>
            <a:pPr lvl="2">
              <a:buFont typeface="Courier New" panose="02070309020205020404" pitchFamily="49" charset="0"/>
              <a:buChar char="o"/>
            </a:pPr>
            <a:r>
              <a:rPr lang="en-US" sz="2200" dirty="0" smtClean="0">
                <a:solidFill>
                  <a:schemeClr val="tx1"/>
                </a:solidFill>
                <a:latin typeface="Calibri" panose="020F050202020403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Employment/Community Involvement</a:t>
            </a:r>
            <a:endParaRPr lang="en-US" sz="2200" dirty="0">
              <a:solidFill>
                <a:schemeClr val="tx1"/>
              </a:solidFill>
              <a:latin typeface="Calibri" panose="020F050202020403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pic>
        <p:nvPicPr>
          <p:cNvPr id="5" name="Picture 4" descr="C:\Users\jparker\Desktop\Inclusa\Logo\Inclusa_FNL-01.png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743" t="18750" r="25000" b="21875"/>
          <a:stretch/>
        </p:blipFill>
        <p:spPr bwMode="auto">
          <a:xfrm>
            <a:off x="7543800" y="5730302"/>
            <a:ext cx="1371600" cy="1038953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19401801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9065" y="581026"/>
            <a:ext cx="6347713" cy="1320800"/>
          </a:xfrm>
        </p:spPr>
        <p:txBody>
          <a:bodyPr>
            <a:normAutofit/>
          </a:bodyPr>
          <a:lstStyle/>
          <a:p>
            <a:r>
              <a:rPr lang="en-US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Residential review types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29065" y="1676400"/>
            <a:ext cx="8257735" cy="5029200"/>
          </a:xfrm>
        </p:spPr>
        <p:txBody>
          <a:bodyPr>
            <a:normAutofit/>
          </a:bodyPr>
          <a:lstStyle/>
          <a:p>
            <a:pPr lvl="1">
              <a:buFont typeface="Arial" panose="020B0604020202020204" pitchFamily="34" charset="0"/>
              <a:buChar char="•"/>
            </a:pPr>
            <a:r>
              <a:rPr lang="en-US" sz="2400" b="1" dirty="0" smtClean="0">
                <a:solidFill>
                  <a:schemeClr val="tx1"/>
                </a:solidFill>
                <a:latin typeface="Calibri" panose="020F050202020403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Significant Change in Condition (CIC) Review </a:t>
            </a:r>
            <a:r>
              <a:rPr lang="en-US" sz="2400" dirty="0" smtClean="0">
                <a:solidFill>
                  <a:schemeClr val="tx1"/>
                </a:solidFill>
                <a:latin typeface="Calibri" panose="020F050202020403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– Providers seeking a rate change due to a member’s significant change in condition are reviewed on a weekly basis.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400" b="1" dirty="0" smtClean="0">
                <a:solidFill>
                  <a:schemeClr val="tx1"/>
                </a:solidFill>
                <a:latin typeface="Calibri" panose="020F050202020403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Outlier Review </a:t>
            </a:r>
            <a:r>
              <a:rPr lang="en-US" sz="2400" dirty="0" smtClean="0">
                <a:solidFill>
                  <a:schemeClr val="tx1"/>
                </a:solidFill>
                <a:latin typeface="Calibri" panose="020F050202020403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– Occurs when a member’s support needs are unique and complex and fall outside of the residential rate methodology.  This review will require providers to submit budgets and staffing information for each member. 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400" b="1" dirty="0" smtClean="0">
                <a:solidFill>
                  <a:schemeClr val="tx1"/>
                </a:solidFill>
                <a:latin typeface="Calibri" panose="020F050202020403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Provider Category Review </a:t>
            </a:r>
            <a:r>
              <a:rPr lang="en-US" sz="2400" dirty="0" smtClean="0">
                <a:solidFill>
                  <a:schemeClr val="tx1"/>
                </a:solidFill>
                <a:latin typeface="Calibri" panose="020F050202020403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– Opportunity for providers to request a review if their services appear to be at a higher level than the category to which they were initially assigned.</a:t>
            </a:r>
            <a:endParaRPr lang="en-US" sz="2400" b="1" dirty="0" smtClean="0">
              <a:solidFill>
                <a:schemeClr val="tx1"/>
              </a:solidFill>
              <a:latin typeface="Calibri" panose="020F050202020403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pic>
        <p:nvPicPr>
          <p:cNvPr id="5" name="Picture 4" descr="C:\Users\jparker\Desktop\Inclusa\Logo\Inclusa_FNL-01.png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743" t="18750" r="25000" b="21875"/>
          <a:stretch/>
        </p:blipFill>
        <p:spPr bwMode="auto">
          <a:xfrm>
            <a:off x="7543800" y="5730302"/>
            <a:ext cx="1371600" cy="1038953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15197299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5674" y="815112"/>
            <a:ext cx="7989752" cy="1083329"/>
          </a:xfrm>
        </p:spPr>
        <p:txBody>
          <a:bodyPr/>
          <a:lstStyle/>
          <a:p>
            <a:pPr marL="0" indent="0">
              <a:buNone/>
            </a:pPr>
            <a:r>
              <a:rPr lang="en-US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OVERVIEW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98441"/>
            <a:ext cx="8229600" cy="4351338"/>
          </a:xfrm>
        </p:spPr>
        <p:txBody>
          <a:bodyPr>
            <a:normAutofit/>
          </a:bodyPr>
          <a:lstStyle/>
          <a:p>
            <a:pPr marL="45720" indent="0">
              <a:buNone/>
            </a:pPr>
            <a:endParaRPr lang="en-US" sz="2400" dirty="0">
              <a:solidFill>
                <a:srgbClr val="FFFF0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388620" indent="-342900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chemeClr val="tx1"/>
                </a:solidFill>
                <a:latin typeface="Calibri" panose="020F050202020403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Timeline of the new Residential Rate Methodology roll-out</a:t>
            </a:r>
            <a:endParaRPr lang="en-US" sz="2400" dirty="0">
              <a:solidFill>
                <a:schemeClr val="tx1"/>
              </a:solidFill>
              <a:latin typeface="Calibri" panose="020F050202020403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388620" indent="-342900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chemeClr val="tx1"/>
                </a:solidFill>
                <a:latin typeface="Calibri" panose="020F050202020403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Benefits of the new Residential Rate Methodology</a:t>
            </a:r>
          </a:p>
          <a:p>
            <a:pPr marL="388620" indent="-342900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chemeClr val="tx1"/>
                </a:solidFill>
                <a:latin typeface="Calibri" panose="020F050202020403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Residential Rate Methodology overview</a:t>
            </a:r>
          </a:p>
          <a:p>
            <a:pPr marL="388620" indent="-342900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chemeClr val="tx1"/>
                </a:solidFill>
                <a:latin typeface="Calibri" panose="020F050202020403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How rates are determined</a:t>
            </a:r>
          </a:p>
          <a:p>
            <a:pPr marL="388620" indent="-342900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chemeClr val="tx1"/>
                </a:solidFill>
                <a:latin typeface="Calibri" panose="020F050202020403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Future Outcome Payment options</a:t>
            </a:r>
          </a:p>
          <a:p>
            <a:pPr marL="388620" indent="-342900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chemeClr val="tx1"/>
                </a:solidFill>
                <a:latin typeface="Calibri" panose="020F050202020403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Rate and Category Review Processes</a:t>
            </a:r>
          </a:p>
          <a:p>
            <a:pPr marL="388620" indent="-342900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chemeClr val="tx1"/>
                </a:solidFill>
                <a:latin typeface="Calibri" panose="020F050202020403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Transition Planning</a:t>
            </a:r>
            <a:endParaRPr lang="en-US" sz="2400" dirty="0">
              <a:solidFill>
                <a:schemeClr val="tx1"/>
              </a:solidFill>
              <a:latin typeface="Calibri" panose="020F050202020403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388620" indent="-342900"/>
            <a:endParaRPr lang="en-US" sz="2400" dirty="0"/>
          </a:p>
        </p:txBody>
      </p:sp>
      <p:pic>
        <p:nvPicPr>
          <p:cNvPr id="5" name="Picture 4" descr="C:\Users\jparker\Desktop\Inclusa\Logo\Inclusa_FNL-01.png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743" t="18750" r="25000" b="21875"/>
          <a:stretch/>
        </p:blipFill>
        <p:spPr bwMode="auto">
          <a:xfrm>
            <a:off x="7543800" y="5730302"/>
            <a:ext cx="1371600" cy="1038953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40661996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9065" y="581026"/>
            <a:ext cx="6347713" cy="1320800"/>
          </a:xfrm>
        </p:spPr>
        <p:txBody>
          <a:bodyPr>
            <a:normAutofit/>
          </a:bodyPr>
          <a:lstStyle/>
          <a:p>
            <a:r>
              <a:rPr lang="en-US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questions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29065" y="1975729"/>
            <a:ext cx="8257735" cy="3663071"/>
          </a:xfrm>
        </p:spPr>
        <p:txBody>
          <a:bodyPr>
            <a:normAutofit/>
          </a:bodyPr>
          <a:lstStyle/>
          <a:p>
            <a:pPr marL="324000" lvl="1" indent="0">
              <a:buNone/>
              <a:tabLst>
                <a:tab pos="2519363" algn="l"/>
                <a:tab pos="6056313" algn="l"/>
              </a:tabLst>
            </a:pPr>
            <a:r>
              <a:rPr lang="en-US" sz="2000" b="1" dirty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  <a:latin typeface="Calibri" panose="020F050202020403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Jan Ash	</a:t>
            </a:r>
            <a:r>
              <a:rPr lang="en-US" sz="2000" b="1" dirty="0" smtClean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  <a:latin typeface="Calibri" panose="020F0502020204030204" pitchFamily="34" charset="0"/>
                <a:ea typeface="Verdana" panose="020B0604030504040204" pitchFamily="34" charset="0"/>
                <a:cs typeface="Verdana" panose="020B0604030504040204" pitchFamily="34" charset="0"/>
                <a:hlinkClick r:id="rId2"/>
              </a:rPr>
              <a:t>Jan.Ash@Inclusa.org</a:t>
            </a:r>
            <a:r>
              <a:rPr lang="en-US" sz="2000" b="1" dirty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  <a:latin typeface="Calibri" panose="020F050202020403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	</a:t>
            </a:r>
            <a:r>
              <a:rPr lang="en-US" sz="2000" b="1" dirty="0" smtClean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  <a:latin typeface="Calibri" panose="020F050202020403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715-598-2448</a:t>
            </a:r>
            <a:endParaRPr lang="en-US" sz="2000" b="1" dirty="0">
              <a:ln>
                <a:solidFill>
                  <a:schemeClr val="tx1"/>
                </a:solidFill>
              </a:ln>
              <a:solidFill>
                <a:schemeClr val="tx1"/>
              </a:solidFill>
              <a:latin typeface="Calibri" panose="020F050202020403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324000" lvl="1" indent="0">
              <a:buNone/>
              <a:tabLst>
                <a:tab pos="2519363" algn="l"/>
                <a:tab pos="6056313" algn="l"/>
              </a:tabLst>
            </a:pPr>
            <a:r>
              <a:rPr lang="en-US" sz="2000" b="1" dirty="0" smtClean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  <a:latin typeface="Calibri" panose="020F050202020403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Linnea Fiser	</a:t>
            </a:r>
            <a:r>
              <a:rPr lang="en-US" sz="2000" b="1" dirty="0" smtClean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  <a:latin typeface="Calibri" panose="020F0502020204030204" pitchFamily="34" charset="0"/>
                <a:ea typeface="Verdana" panose="020B0604030504040204" pitchFamily="34" charset="0"/>
                <a:cs typeface="Verdana" panose="020B0604030504040204" pitchFamily="34" charset="0"/>
                <a:hlinkClick r:id="rId3"/>
              </a:rPr>
              <a:t>Linnea.Fiser@Inclusa.org</a:t>
            </a:r>
            <a:r>
              <a:rPr lang="en-US" sz="2000" b="1" dirty="0" smtClean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  <a:latin typeface="Calibri" panose="020F050202020403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	608-785-3630</a:t>
            </a:r>
          </a:p>
          <a:p>
            <a:pPr marL="324000" lvl="1" indent="0">
              <a:buNone/>
              <a:tabLst>
                <a:tab pos="2519363" algn="l"/>
                <a:tab pos="6056313" algn="l"/>
              </a:tabLst>
            </a:pPr>
            <a:r>
              <a:rPr lang="en-US" sz="2000" b="1" dirty="0" smtClean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  <a:latin typeface="Calibri" panose="020F050202020403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Becky Kuehl	</a:t>
            </a:r>
            <a:r>
              <a:rPr lang="en-US" sz="2000" b="1" dirty="0" smtClean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  <a:latin typeface="Calibri" panose="020F0502020204030204" pitchFamily="34" charset="0"/>
                <a:ea typeface="Verdana" panose="020B0604030504040204" pitchFamily="34" charset="0"/>
                <a:cs typeface="Verdana" panose="020B0604030504040204" pitchFamily="34" charset="0"/>
                <a:hlinkClick r:id="rId4"/>
              </a:rPr>
              <a:t>Rebecca.Kuehl@Inclusa.org</a:t>
            </a:r>
            <a:r>
              <a:rPr lang="en-US" sz="2000" b="1" dirty="0" smtClean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  <a:latin typeface="Calibri" panose="020F050202020403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	715-301-1652</a:t>
            </a:r>
          </a:p>
          <a:p>
            <a:pPr marL="324000" lvl="1" indent="0">
              <a:buNone/>
              <a:tabLst>
                <a:tab pos="2519363" algn="l"/>
                <a:tab pos="6056313" algn="l"/>
              </a:tabLst>
            </a:pPr>
            <a:r>
              <a:rPr lang="en-US" sz="2000" b="1" dirty="0" smtClean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  <a:latin typeface="Calibri" panose="020F050202020403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Karla Lubinski</a:t>
            </a:r>
            <a:r>
              <a:rPr lang="en-US" sz="2000" b="1" smtClean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  <a:latin typeface="Calibri" panose="020F050202020403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	</a:t>
            </a:r>
            <a:r>
              <a:rPr lang="en-US" sz="2000" b="1" smtClean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  <a:latin typeface="Calibri" panose="020F0502020204030204" pitchFamily="34" charset="0"/>
                <a:ea typeface="Verdana" panose="020B0604030504040204" pitchFamily="34" charset="0"/>
                <a:cs typeface="Verdana" panose="020B0604030504040204" pitchFamily="34" charset="0"/>
                <a:hlinkClick r:id="rId5"/>
              </a:rPr>
              <a:t>Karla.Lubinski@Inclusa.org</a:t>
            </a:r>
            <a:r>
              <a:rPr lang="en-US" sz="2000" b="1" dirty="0" smtClean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  <a:latin typeface="Calibri" panose="020F050202020403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	608-785-9903</a:t>
            </a:r>
          </a:p>
        </p:txBody>
      </p:sp>
      <p:pic>
        <p:nvPicPr>
          <p:cNvPr id="5" name="Picture 4" descr="C:\Users\jparker\Desktop\Inclusa\Logo\Inclusa_FNL-01.png"/>
          <p:cNvPicPr>
            <a:picLocks noChangeAspect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743" t="18750" r="25000" b="21875"/>
          <a:stretch/>
        </p:blipFill>
        <p:spPr bwMode="auto">
          <a:xfrm>
            <a:off x="7543800" y="5730302"/>
            <a:ext cx="1371600" cy="1038953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16040582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80421"/>
            <a:ext cx="7989752" cy="1083329"/>
          </a:xfrm>
        </p:spPr>
        <p:txBody>
          <a:bodyPr/>
          <a:lstStyle/>
          <a:p>
            <a:r>
              <a:rPr lang="en-US" dirty="0" smtClean="0">
                <a:solidFill>
                  <a:prstClr val="white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What is the timeline?</a:t>
            </a:r>
            <a:r>
              <a:rPr lang="en-US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endParaRPr lang="en-US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3200400"/>
          </a:xfrm>
        </p:spPr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Calibri" panose="020F050202020403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The new Residential Rate Methodology will be used to establish care and supervision rates starting on January 1, 2018 for new residential placements and enrollments.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Calibri" panose="020F050202020403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 transition plan will be developed for care and supervision rates for currently existing placements to be moved into the new Residential Rate Methodology on January 1, 2018.</a:t>
            </a:r>
            <a:endParaRPr lang="en-US" sz="2400" dirty="0">
              <a:latin typeface="Calibri" panose="020F050202020403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pic>
        <p:nvPicPr>
          <p:cNvPr id="5" name="Picture 4" descr="C:\Users\jparker\Desktop\Inclusa\Logo\Inclusa_FNL-01.png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743" t="18750" r="25000" b="21875"/>
          <a:stretch/>
        </p:blipFill>
        <p:spPr bwMode="auto">
          <a:xfrm>
            <a:off x="7543800" y="5730302"/>
            <a:ext cx="1371600" cy="1038953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21306422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744689"/>
            <a:ext cx="7989752" cy="1083329"/>
          </a:xfrm>
        </p:spPr>
        <p:txBody>
          <a:bodyPr/>
          <a:lstStyle/>
          <a:p>
            <a:r>
              <a:rPr lang="en-US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What are the benefits?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1" y="2057400"/>
            <a:ext cx="8192278" cy="4343400"/>
          </a:xfrm>
        </p:spPr>
        <p:txBody>
          <a:bodyPr>
            <a:normAutofit lnSpcReduction="10000"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sz="3100" dirty="0" smtClean="0">
                <a:solidFill>
                  <a:schemeClr val="tx1"/>
                </a:solidFill>
                <a:latin typeface="Calibri" panose="020F050202020403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In identifying a new methodology, several considerations were made.  These include: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2200" dirty="0" smtClean="0">
                <a:solidFill>
                  <a:schemeClr val="tx1"/>
                </a:solidFill>
                <a:latin typeface="Calibri" panose="020F050202020403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Using a model that can be used for 90% of rates (non-outliers)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2200" dirty="0" smtClean="0">
                <a:solidFill>
                  <a:schemeClr val="tx1"/>
                </a:solidFill>
                <a:latin typeface="Calibri" panose="020F050202020403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Aligning the member acuity score with the Department of Health Services’ regression model used to set MCO capitation rates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2200" dirty="0" smtClean="0">
                <a:solidFill>
                  <a:schemeClr val="tx1"/>
                </a:solidFill>
                <a:latin typeface="Calibri" panose="020F050202020403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Creating acuity bands to reduce the impact of minor changes in acuity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2200" dirty="0" smtClean="0">
                <a:solidFill>
                  <a:schemeClr val="tx1"/>
                </a:solidFill>
                <a:latin typeface="Calibri" panose="020F050202020403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Providing transparency as to how the rates are developed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2200" dirty="0" smtClean="0">
                <a:solidFill>
                  <a:schemeClr val="tx1"/>
                </a:solidFill>
                <a:latin typeface="Calibri" panose="020F050202020403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Developing outcome goals for 2018 that will drive rate enhancements for 2019</a:t>
            </a:r>
          </a:p>
        </p:txBody>
      </p:sp>
      <p:pic>
        <p:nvPicPr>
          <p:cNvPr id="5" name="Picture 4" descr="C:\Users\jparker\Desktop\Inclusa\Logo\Inclusa_FNL-01.png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743" t="18750" r="25000" b="21875"/>
          <a:stretch/>
        </p:blipFill>
        <p:spPr bwMode="auto">
          <a:xfrm>
            <a:off x="7543800" y="5730302"/>
            <a:ext cx="1371600" cy="1038953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16321945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9065" y="581026"/>
            <a:ext cx="6347713" cy="1320800"/>
          </a:xfrm>
        </p:spPr>
        <p:txBody>
          <a:bodyPr/>
          <a:lstStyle/>
          <a:p>
            <a:r>
              <a:rPr lang="en-US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What are the benefits (cont’d) 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29065" y="1975729"/>
            <a:ext cx="8257735" cy="3434471"/>
          </a:xfrm>
        </p:spPr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chemeClr val="tx1"/>
                </a:solidFill>
                <a:latin typeface="Calibri" panose="020F050202020403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Additional considerations, based on provider feedback, were also built into the new model.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2200" dirty="0" smtClean="0">
                <a:solidFill>
                  <a:schemeClr val="tx1"/>
                </a:solidFill>
                <a:latin typeface="Calibri" panose="020F050202020403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Providing more stability and predictability from year to year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2200" dirty="0" smtClean="0">
                <a:solidFill>
                  <a:schemeClr val="tx1"/>
                </a:solidFill>
                <a:latin typeface="Calibri" panose="020F050202020403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Compensating for specialized or high level cares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2200" dirty="0" smtClean="0">
                <a:solidFill>
                  <a:schemeClr val="tx1"/>
                </a:solidFill>
                <a:latin typeface="Calibri" panose="020F050202020403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Considering quality components, community involvement and member outcomes </a:t>
            </a:r>
            <a:endParaRPr lang="en-US" sz="2200" dirty="0">
              <a:solidFill>
                <a:schemeClr val="tx1"/>
              </a:solidFill>
              <a:latin typeface="Calibri" panose="020F050202020403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pic>
        <p:nvPicPr>
          <p:cNvPr id="5" name="Picture 4" descr="C:\Users\jparker\Desktop\Inclusa\Logo\Inclusa_FNL-01.png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743" t="18750" r="25000" b="21875"/>
          <a:stretch/>
        </p:blipFill>
        <p:spPr bwMode="auto">
          <a:xfrm>
            <a:off x="7543800" y="5730302"/>
            <a:ext cx="1371600" cy="1038953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13165475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What are the key elements</a:t>
            </a:r>
            <a:endParaRPr lang="en-US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graphicFrame>
        <p:nvGraphicFramePr>
          <p:cNvPr id="16" name="Content Placeholder 15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2253067781"/>
              </p:ext>
            </p:extLst>
          </p:nvPr>
        </p:nvGraphicFramePr>
        <p:xfrm>
          <a:off x="581025" y="2227263"/>
          <a:ext cx="3900488" cy="363378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4800600" y="1828801"/>
            <a:ext cx="3886200" cy="4032250"/>
          </a:xfrm>
        </p:spPr>
        <p:txBody>
          <a:bodyPr/>
          <a:lstStyle/>
          <a:p>
            <a:pPr marL="0" indent="0">
              <a:buNone/>
            </a:pPr>
            <a:r>
              <a:rPr lang="en-US" sz="2000" dirty="0" smtClean="0">
                <a:latin typeface="Calibri" panose="020F0502020204030204" pitchFamily="34" charset="0"/>
              </a:rPr>
              <a:t>Residential Rate Methodology is comprised of 3 component areas: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1800" b="1" dirty="0" smtClean="0">
                <a:latin typeface="Calibri" panose="020F0502020204030204" pitchFamily="34" charset="0"/>
              </a:rPr>
              <a:t>Acuity of Member</a:t>
            </a:r>
            <a:r>
              <a:rPr lang="en-US" sz="1800" dirty="0" smtClean="0">
                <a:latin typeface="Calibri" panose="020F0502020204030204" pitchFamily="34" charset="0"/>
              </a:rPr>
              <a:t> – Based upon the LTC Functional Screen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1800" b="1" dirty="0" smtClean="0">
                <a:latin typeface="Calibri" panose="020F0502020204030204" pitchFamily="34" charset="0"/>
              </a:rPr>
              <a:t>Level of Service </a:t>
            </a:r>
            <a:r>
              <a:rPr lang="en-US" sz="1800" dirty="0" smtClean="0">
                <a:latin typeface="Calibri" panose="020F0502020204030204" pitchFamily="34" charset="0"/>
              </a:rPr>
              <a:t>– Includes services not captured within the Acuity of the member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1800" b="1" dirty="0" smtClean="0">
                <a:latin typeface="Calibri" panose="020F0502020204030204" pitchFamily="34" charset="0"/>
              </a:rPr>
              <a:t>Outcomes </a:t>
            </a:r>
            <a:r>
              <a:rPr lang="en-US" sz="1800" dirty="0" smtClean="0">
                <a:latin typeface="Calibri" panose="020F0502020204030204" pitchFamily="34" charset="0"/>
              </a:rPr>
              <a:t>– Reimbursement opportunity for providers that meet established outcomes</a:t>
            </a:r>
            <a:endParaRPr lang="en-US" sz="1800" b="1" dirty="0">
              <a:latin typeface="Calibri" panose="020F0502020204030204" pitchFamily="34" charset="0"/>
            </a:endParaRPr>
          </a:p>
        </p:txBody>
      </p:sp>
      <p:pic>
        <p:nvPicPr>
          <p:cNvPr id="7" name="Picture 6" descr="C:\Users\jparker\Desktop\Inclusa\Logo\Inclusa_FNL-01.png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743" t="18750" r="25000" b="21875"/>
          <a:stretch/>
        </p:blipFill>
        <p:spPr bwMode="auto">
          <a:xfrm>
            <a:off x="7543800" y="5730302"/>
            <a:ext cx="1371600" cy="1038953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38591829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What are the key elements</a:t>
            </a:r>
            <a:endParaRPr lang="en-US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219" y="1981201"/>
            <a:ext cx="3593500" cy="457200"/>
          </a:xfrm>
        </p:spPr>
        <p:txBody>
          <a:bodyPr/>
          <a:lstStyle/>
          <a:p>
            <a:r>
              <a:rPr lang="en-US" dirty="0" smtClean="0"/>
              <a:t>     Acuity Component</a:t>
            </a:r>
            <a:endParaRPr lang="en-US" dirty="0"/>
          </a:p>
        </p:txBody>
      </p:sp>
      <p:graphicFrame>
        <p:nvGraphicFramePr>
          <p:cNvPr id="16" name="Content Placeholder 15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08015309"/>
              </p:ext>
            </p:extLst>
          </p:nvPr>
        </p:nvGraphicFramePr>
        <p:xfrm>
          <a:off x="344275" y="2590800"/>
          <a:ext cx="4227725" cy="343013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267200" y="2133600"/>
            <a:ext cx="4419600" cy="4190999"/>
          </a:xfrm>
        </p:spPr>
        <p:txBody>
          <a:bodyPr>
            <a:noAutofit/>
          </a:bodyPr>
          <a:lstStyle/>
          <a:p>
            <a:pPr marL="274320" lvl="1">
              <a:buFont typeface="Arial" panose="020B0604020202020204" pitchFamily="34" charset="0"/>
              <a:buChar char="•"/>
            </a:pPr>
            <a:r>
              <a:rPr lang="en-US" sz="2000" b="1" dirty="0" smtClean="0">
                <a:latin typeface="Calibri" panose="020F0502020204030204" pitchFamily="34" charset="0"/>
              </a:rPr>
              <a:t>The Regression Model </a:t>
            </a:r>
            <a:r>
              <a:rPr lang="en-US" sz="2000" dirty="0" smtClean="0">
                <a:latin typeface="Calibri" panose="020F0502020204030204" pitchFamily="34" charset="0"/>
              </a:rPr>
              <a:t>– a holistic picture of the member, based on target group, multiple areas of the LTC Functional Screen, and determined cost drivers for the target group as developed by the State</a:t>
            </a:r>
          </a:p>
          <a:p>
            <a:pPr marL="274320" lvl="1">
              <a:buFont typeface="Arial" panose="020B0604020202020204" pitchFamily="34" charset="0"/>
              <a:buChar char="•"/>
            </a:pPr>
            <a:r>
              <a:rPr lang="en-US" sz="2000" b="1" dirty="0" smtClean="0">
                <a:latin typeface="Calibri" panose="020F0502020204030204" pitchFamily="34" charset="0"/>
              </a:rPr>
              <a:t>Acuity Band Values </a:t>
            </a:r>
            <a:r>
              <a:rPr lang="en-US" sz="2000" dirty="0" smtClean="0">
                <a:latin typeface="Calibri" panose="020F0502020204030204" pitchFamily="34" charset="0"/>
              </a:rPr>
              <a:t>–The acuity numbers are added together for an overall acuity score.  An acuity score falls into an acuity band</a:t>
            </a:r>
          </a:p>
          <a:p>
            <a:pPr marL="274320" lvl="1">
              <a:buFont typeface="Arial" panose="020B0604020202020204" pitchFamily="34" charset="0"/>
              <a:buChar char="•"/>
            </a:pPr>
            <a:r>
              <a:rPr lang="en-US" sz="2000" b="1" dirty="0" smtClean="0">
                <a:latin typeface="Calibri" panose="020F0502020204030204" pitchFamily="34" charset="0"/>
              </a:rPr>
              <a:t>Regression Percentage </a:t>
            </a:r>
            <a:r>
              <a:rPr lang="en-US" sz="2000" dirty="0" smtClean="0">
                <a:latin typeface="Calibri" panose="020F0502020204030204" pitchFamily="34" charset="0"/>
              </a:rPr>
              <a:t>– Based on averages and rate trends</a:t>
            </a:r>
            <a:endParaRPr lang="en-US" sz="2000" b="1" dirty="0">
              <a:latin typeface="Calibri" panose="020F0502020204030204" pitchFamily="34" charset="0"/>
            </a:endParaRPr>
          </a:p>
        </p:txBody>
      </p:sp>
      <p:pic>
        <p:nvPicPr>
          <p:cNvPr id="7" name="Picture 6" descr="C:\Users\jparker\Desktop\Inclusa\Logo\Inclusa_FNL-01.png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743" t="18750" r="25000" b="21875"/>
          <a:stretch/>
        </p:blipFill>
        <p:spPr bwMode="auto">
          <a:xfrm>
            <a:off x="7543800" y="5730302"/>
            <a:ext cx="1371600" cy="1038953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40659264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What are the key elements</a:t>
            </a:r>
            <a:endParaRPr lang="en-US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2521" y="2150288"/>
            <a:ext cx="3593500" cy="576262"/>
          </a:xfrm>
        </p:spPr>
        <p:txBody>
          <a:bodyPr/>
          <a:lstStyle/>
          <a:p>
            <a:r>
              <a:rPr lang="en-US" dirty="0" smtClean="0"/>
              <a:t>  Level of Service Component</a:t>
            </a:r>
            <a:endParaRPr lang="en-US" dirty="0"/>
          </a:p>
        </p:txBody>
      </p:sp>
      <p:graphicFrame>
        <p:nvGraphicFramePr>
          <p:cNvPr id="16" name="Content Placeholder 15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420208262"/>
              </p:ext>
            </p:extLst>
          </p:nvPr>
        </p:nvGraphicFramePr>
        <p:xfrm>
          <a:off x="187584" y="2791905"/>
          <a:ext cx="4143375" cy="293839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056021" y="2057399"/>
            <a:ext cx="4630779" cy="4419601"/>
          </a:xfrm>
        </p:spPr>
        <p:txBody>
          <a:bodyPr>
            <a:noAutofit/>
          </a:bodyPr>
          <a:lstStyle/>
          <a:p>
            <a:pPr marL="344488" lvl="1" indent="-344488">
              <a:buFont typeface="Arial" panose="020B0604020202020204" pitchFamily="34" charset="0"/>
              <a:buChar char="•"/>
            </a:pPr>
            <a:r>
              <a:rPr lang="en-US" sz="1800" b="1" dirty="0" smtClean="0">
                <a:latin typeface="Calibri" panose="020F0502020204030204" pitchFamily="34" charset="0"/>
              </a:rPr>
              <a:t>Provider Categories </a:t>
            </a:r>
            <a:r>
              <a:rPr lang="en-US" sz="1800" dirty="0" smtClean="0">
                <a:latin typeface="Calibri" panose="020F0502020204030204" pitchFamily="34" charset="0"/>
              </a:rPr>
              <a:t>– Based upon target group, average acuity of the members served, staffing model, overnight care, and behavioral/medical specialties</a:t>
            </a:r>
          </a:p>
          <a:p>
            <a:pPr marL="344488" lvl="1" indent="-344488">
              <a:buFont typeface="Arial" panose="020B0604020202020204" pitchFamily="34" charset="0"/>
              <a:buChar char="•"/>
            </a:pPr>
            <a:r>
              <a:rPr lang="en-US" sz="1800" dirty="0" smtClean="0">
                <a:latin typeface="Calibri" panose="020F0502020204030204" pitchFamily="34" charset="0"/>
              </a:rPr>
              <a:t>Ability to build in services offered that are above and beyond what is required and not included within the acuity portion of the rate</a:t>
            </a:r>
          </a:p>
          <a:p>
            <a:pPr marL="344488" lvl="1" indent="0">
              <a:buNone/>
            </a:pPr>
            <a:r>
              <a:rPr lang="en-US" sz="1800" dirty="0" smtClean="0">
                <a:latin typeface="Calibri" panose="020F0502020204030204" pitchFamily="34" charset="0"/>
              </a:rPr>
              <a:t>Example: Category change for providers that serve Advanced Dementia and Alzheimer’s disease</a:t>
            </a:r>
          </a:p>
          <a:p>
            <a:pPr marL="344488" lvl="1" indent="-344488">
              <a:buFont typeface="Arial" panose="020B0604020202020204" pitchFamily="34" charset="0"/>
              <a:buChar char="•"/>
            </a:pPr>
            <a:r>
              <a:rPr lang="en-US" sz="1800" dirty="0" smtClean="0">
                <a:latin typeface="Calibri" panose="020F0502020204030204" pitchFamily="34" charset="0"/>
              </a:rPr>
              <a:t>Ongoing evaluation of provider services to determine whether additional enhancements should be made</a:t>
            </a:r>
            <a:endParaRPr lang="en-US" sz="1800" dirty="0">
              <a:latin typeface="Calibri" panose="020F0502020204030204" pitchFamily="34" charset="0"/>
            </a:endParaRPr>
          </a:p>
        </p:txBody>
      </p:sp>
      <p:pic>
        <p:nvPicPr>
          <p:cNvPr id="7" name="Picture 6" descr="C:\Users\jparker\Desktop\Inclusa\Logo\Inclusa_FNL-01.png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743" t="18750" r="25000" b="21875"/>
          <a:stretch/>
        </p:blipFill>
        <p:spPr bwMode="auto">
          <a:xfrm>
            <a:off x="7543800" y="5730302"/>
            <a:ext cx="1371600" cy="1038953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5685725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What are the key elements</a:t>
            </a:r>
            <a:endParaRPr lang="en-US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025" y="2062904"/>
            <a:ext cx="3593500" cy="576262"/>
          </a:xfrm>
        </p:spPr>
        <p:txBody>
          <a:bodyPr/>
          <a:lstStyle/>
          <a:p>
            <a:r>
              <a:rPr lang="en-US" dirty="0" smtClean="0"/>
              <a:t>      Outcome Component</a:t>
            </a:r>
            <a:endParaRPr lang="en-US" dirty="0"/>
          </a:p>
        </p:txBody>
      </p:sp>
      <p:graphicFrame>
        <p:nvGraphicFramePr>
          <p:cNvPr id="16" name="Content Placeholder 15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491113917"/>
              </p:ext>
            </p:extLst>
          </p:nvPr>
        </p:nvGraphicFramePr>
        <p:xfrm>
          <a:off x="306064" y="2921714"/>
          <a:ext cx="3961136" cy="325048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91001" y="2057400"/>
            <a:ext cx="4495800" cy="4114799"/>
          </a:xfrm>
        </p:spPr>
        <p:txBody>
          <a:bodyPr>
            <a:normAutofit/>
          </a:bodyPr>
          <a:lstStyle/>
          <a:p>
            <a:pPr lvl="1">
              <a:buFont typeface="Arial" panose="020B0604020202020204" pitchFamily="34" charset="0"/>
              <a:buChar char="•"/>
            </a:pPr>
            <a:r>
              <a:rPr lang="en-US" sz="2000" dirty="0" smtClean="0">
                <a:latin typeface="Calibri" panose="020F0502020204030204" pitchFamily="34" charset="0"/>
              </a:rPr>
              <a:t>New opportunity for providers to gain reimbursement based on offering an additional level of care through identified outcomes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000" dirty="0" smtClean="0">
                <a:latin typeface="Calibri" panose="020F0502020204030204" pitchFamily="34" charset="0"/>
              </a:rPr>
              <a:t>The criteria used to develop the outcomes to be utilized in 2019 include:</a:t>
            </a:r>
          </a:p>
          <a:p>
            <a:pPr lvl="2">
              <a:buFont typeface="Courier New" panose="02070309020205020404" pitchFamily="49" charset="0"/>
              <a:buChar char="o"/>
            </a:pPr>
            <a:r>
              <a:rPr lang="en-US" sz="1800" dirty="0" smtClean="0">
                <a:latin typeface="Calibri" panose="020F0502020204030204" pitchFamily="34" charset="0"/>
              </a:rPr>
              <a:t>Both provider and member specific outcomes</a:t>
            </a:r>
          </a:p>
          <a:p>
            <a:pPr lvl="2">
              <a:buFont typeface="Courier New" panose="02070309020205020404" pitchFamily="49" charset="0"/>
              <a:buChar char="o"/>
            </a:pPr>
            <a:r>
              <a:rPr lang="en-US" sz="1800" dirty="0" smtClean="0">
                <a:latin typeface="Calibri" panose="020F0502020204030204" pitchFamily="34" charset="0"/>
              </a:rPr>
              <a:t>Outcomes that will  be simplistic to measure and operationalize</a:t>
            </a:r>
          </a:p>
        </p:txBody>
      </p:sp>
      <p:pic>
        <p:nvPicPr>
          <p:cNvPr id="7" name="Picture 6" descr="C:\Users\jparker\Desktop\Inclusa\Logo\Inclusa_FNL-01.png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743" t="18750" r="25000" b="21875"/>
          <a:stretch/>
        </p:blipFill>
        <p:spPr bwMode="auto">
          <a:xfrm>
            <a:off x="7543800" y="5730302"/>
            <a:ext cx="1371600" cy="1038953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11233425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ividend">
  <a:themeElements>
    <a:clrScheme name="Custom 1">
      <a:dk1>
        <a:srgbClr val="5FC7D1"/>
      </a:dk1>
      <a:lt1>
        <a:srgbClr val="FFFFFF"/>
      </a:lt1>
      <a:dk2>
        <a:srgbClr val="5FC7D1"/>
      </a:dk2>
      <a:lt2>
        <a:srgbClr val="FFFFFF"/>
      </a:lt2>
      <a:accent1>
        <a:srgbClr val="5FC7D1"/>
      </a:accent1>
      <a:accent2>
        <a:srgbClr val="974292"/>
      </a:accent2>
      <a:accent3>
        <a:srgbClr val="B61E72"/>
      </a:accent3>
      <a:accent4>
        <a:srgbClr val="344967"/>
      </a:accent4>
      <a:accent5>
        <a:srgbClr val="3A489E"/>
      </a:accent5>
      <a:accent6>
        <a:srgbClr val="FFFFFF"/>
      </a:accent6>
      <a:hlink>
        <a:srgbClr val="3A489E"/>
      </a:hlink>
      <a:folHlink>
        <a:srgbClr val="3A489E"/>
      </a:folHlink>
    </a:clrScheme>
    <a:fontScheme name="Dividend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vidend" id="{9697A71B-4AB7-4A1A-BD5B-BB2D22835B57}" vid="{C21699FF-00E4-43C8-BBCC-D7E5536C371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6235</TotalTime>
  <Words>1075</Words>
  <Application>Microsoft Office PowerPoint</Application>
  <PresentationFormat>On-screen Show (4:3)</PresentationFormat>
  <Paragraphs>114</Paragraphs>
  <Slides>20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8" baseType="lpstr">
      <vt:lpstr>Arial</vt:lpstr>
      <vt:lpstr>Calibri</vt:lpstr>
      <vt:lpstr>Courier New</vt:lpstr>
      <vt:lpstr>Gill Sans MT</vt:lpstr>
      <vt:lpstr>Lucida Bright</vt:lpstr>
      <vt:lpstr>Verdana</vt:lpstr>
      <vt:lpstr>Wingdings 2</vt:lpstr>
      <vt:lpstr>Dividend</vt:lpstr>
      <vt:lpstr>2018 Residential Rate methodology</vt:lpstr>
      <vt:lpstr>OVERVIEW </vt:lpstr>
      <vt:lpstr>What is the timeline? </vt:lpstr>
      <vt:lpstr>What are the benefits?</vt:lpstr>
      <vt:lpstr>What are the benefits (cont’d) </vt:lpstr>
      <vt:lpstr>What are the key elements</vt:lpstr>
      <vt:lpstr>What are the key elements</vt:lpstr>
      <vt:lpstr>What are the key elements</vt:lpstr>
      <vt:lpstr>What are the key elements</vt:lpstr>
      <vt:lpstr>Tool overview </vt:lpstr>
      <vt:lpstr>Tool overview (cont’d)</vt:lpstr>
      <vt:lpstr>Tool overview (cont’d)</vt:lpstr>
      <vt:lpstr>Tool overview (cont’d)</vt:lpstr>
      <vt:lpstr>Tool overview (cont’d)</vt:lpstr>
      <vt:lpstr>Tool overview (cont’d)</vt:lpstr>
      <vt:lpstr>Tool overview (cont’d)</vt:lpstr>
      <vt:lpstr>What are outcome-based payments?</vt:lpstr>
      <vt:lpstr>What are outcome-based payments?</vt:lpstr>
      <vt:lpstr>Residential review types</vt:lpstr>
      <vt:lpstr>questions</vt:lpstr>
    </vt:vector>
  </TitlesOfParts>
  <Company>Community Care Of Central Wisconsin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Provider Meetings</dc:title>
  <dc:creator>kjkubnwa</dc:creator>
  <cp:lastModifiedBy>Karla Lubinski</cp:lastModifiedBy>
  <cp:revision>226</cp:revision>
  <dcterms:created xsi:type="dcterms:W3CDTF">2013-10-16T10:08:17Z</dcterms:created>
  <dcterms:modified xsi:type="dcterms:W3CDTF">2017-08-22T20:40:19Z</dcterms:modified>
</cp:coreProperties>
</file>