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4"/>
  </p:sldMasterIdLst>
  <p:notesMasterIdLst>
    <p:notesMasterId r:id="rId25"/>
  </p:notesMasterIdLst>
  <p:sldIdLst>
    <p:sldId id="280" r:id="rId5"/>
    <p:sldId id="273" r:id="rId6"/>
    <p:sldId id="279" r:id="rId7"/>
    <p:sldId id="277" r:id="rId8"/>
    <p:sldId id="257" r:id="rId9"/>
    <p:sldId id="264" r:id="rId10"/>
    <p:sldId id="271" r:id="rId11"/>
    <p:sldId id="265" r:id="rId12"/>
    <p:sldId id="272" r:id="rId13"/>
    <p:sldId id="261" r:id="rId14"/>
    <p:sldId id="259" r:id="rId15"/>
    <p:sldId id="262" r:id="rId16"/>
    <p:sldId id="263" r:id="rId17"/>
    <p:sldId id="266" r:id="rId18"/>
    <p:sldId id="268" r:id="rId19"/>
    <p:sldId id="278" r:id="rId20"/>
    <p:sldId id="269" r:id="rId21"/>
    <p:sldId id="274" r:id="rId22"/>
    <p:sldId id="270" r:id="rId23"/>
    <p:sldId id="276" r:id="rId2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Bella" initials="MB" lastIdx="16" clrIdx="0">
    <p:extLst>
      <p:ext uri="{19B8F6BF-5375-455C-9EA6-DF929625EA0E}">
        <p15:presenceInfo xmlns:p15="http://schemas.microsoft.com/office/powerpoint/2012/main" userId="S::Michelle.Bella@inclusa.org::4f7e5c39-c352-4a43-a1b3-f17b0c63eee5" providerId="AD"/>
      </p:ext>
    </p:extLst>
  </p:cmAuthor>
  <p:cmAuthor id="2" name="Colleen Seemann" initials="CS" lastIdx="10" clrIdx="1">
    <p:extLst>
      <p:ext uri="{19B8F6BF-5375-455C-9EA6-DF929625EA0E}">
        <p15:presenceInfo xmlns:p15="http://schemas.microsoft.com/office/powerpoint/2012/main" userId="S::Colleen.Seemann@inclusa.org::27fccfbd-4a93-42e5-a144-35abf587dc63" providerId="AD"/>
      </p:ext>
    </p:extLst>
  </p:cmAuthor>
  <p:cmAuthor id="3" name="Stefanie Scribbins" initials="SS" lastIdx="6" clrIdx="2">
    <p:extLst>
      <p:ext uri="{19B8F6BF-5375-455C-9EA6-DF929625EA0E}">
        <p15:presenceInfo xmlns:p15="http://schemas.microsoft.com/office/powerpoint/2012/main" userId="S::stefanie.scribbins@inclusa.org::30e00db1-6026-4ecc-9206-d9e51983d181" providerId="AD"/>
      </p:ext>
    </p:extLst>
  </p:cmAuthor>
  <p:cmAuthor id="4" name="Sunny Wilson" initials="SW" lastIdx="6" clrIdx="3">
    <p:extLst>
      <p:ext uri="{19B8F6BF-5375-455C-9EA6-DF929625EA0E}">
        <p15:presenceInfo xmlns:p15="http://schemas.microsoft.com/office/powerpoint/2012/main" userId="S::sunny.wilson@inclusa.org::61b7a38b-c054-4685-9b15-881fe0b9d4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2F60"/>
    <a:srgbClr val="E3EAF9"/>
    <a:srgbClr val="09385B"/>
    <a:srgbClr val="2AAEC0"/>
    <a:srgbClr val="3BA0CD"/>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06D51C-217A-4235-BCEC-25303179EF3C}" v="1" dt="2023-05-08T18:02:31.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4" autoAdjust="0"/>
    <p:restoredTop sz="62348" autoAdjust="0"/>
  </p:normalViewPr>
  <p:slideViewPr>
    <p:cSldViewPr snapToGrid="0">
      <p:cViewPr varScale="1">
        <p:scale>
          <a:sx n="41" d="100"/>
          <a:sy n="41" d="100"/>
        </p:scale>
        <p:origin x="16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een Seemann" userId="27fccfbd-4a93-42e5-a144-35abf587dc63" providerId="ADAL" clId="{5206D51C-217A-4235-BCEC-25303179EF3C}"/>
    <pc:docChg chg="custSel modSld">
      <pc:chgData name="Colleen Seemann" userId="27fccfbd-4a93-42e5-a144-35abf587dc63" providerId="ADAL" clId="{5206D51C-217A-4235-BCEC-25303179EF3C}" dt="2023-05-08T18:05:30.926" v="326" actId="20577"/>
      <pc:docMkLst>
        <pc:docMk/>
      </pc:docMkLst>
      <pc:sldChg chg="delCm">
        <pc:chgData name="Colleen Seemann" userId="27fccfbd-4a93-42e5-a144-35abf587dc63" providerId="ADAL" clId="{5206D51C-217A-4235-BCEC-25303179EF3C}" dt="2023-05-08T18:03:27.775" v="303" actId="1592"/>
        <pc:sldMkLst>
          <pc:docMk/>
          <pc:sldMk cId="466565051" sldId="257"/>
        </pc:sldMkLst>
      </pc:sldChg>
      <pc:sldChg chg="delCm">
        <pc:chgData name="Colleen Seemann" userId="27fccfbd-4a93-42e5-a144-35abf587dc63" providerId="ADAL" clId="{5206D51C-217A-4235-BCEC-25303179EF3C}" dt="2023-05-08T18:03:27.791" v="310" actId="1592"/>
        <pc:sldMkLst>
          <pc:docMk/>
          <pc:sldMk cId="3877373356" sldId="263"/>
        </pc:sldMkLst>
      </pc:sldChg>
      <pc:sldChg chg="delCm">
        <pc:chgData name="Colleen Seemann" userId="27fccfbd-4a93-42e5-a144-35abf587dc63" providerId="ADAL" clId="{5206D51C-217A-4235-BCEC-25303179EF3C}" dt="2023-05-08T18:03:27.791" v="304" actId="1592"/>
        <pc:sldMkLst>
          <pc:docMk/>
          <pc:sldMk cId="3904693957" sldId="264"/>
        </pc:sldMkLst>
      </pc:sldChg>
      <pc:sldChg chg="delSp modSp mod delCm modNotesTx">
        <pc:chgData name="Colleen Seemann" userId="27fccfbd-4a93-42e5-a144-35abf587dc63" providerId="ADAL" clId="{5206D51C-217A-4235-BCEC-25303179EF3C}" dt="2023-05-08T18:05:30.926" v="326" actId="20577"/>
        <pc:sldMkLst>
          <pc:docMk/>
          <pc:sldMk cId="214368640" sldId="265"/>
        </pc:sldMkLst>
        <pc:spChg chg="mod">
          <ac:chgData name="Colleen Seemann" userId="27fccfbd-4a93-42e5-a144-35abf587dc63" providerId="ADAL" clId="{5206D51C-217A-4235-BCEC-25303179EF3C}" dt="2023-05-08T18:05:30.926" v="326" actId="20577"/>
          <ac:spMkLst>
            <pc:docMk/>
            <pc:sldMk cId="214368640" sldId="265"/>
            <ac:spMk id="3" creationId="{15AAEB99-9F5A-4E94-8FE4-DBE0835DE954}"/>
          </ac:spMkLst>
        </pc:spChg>
        <pc:spChg chg="del">
          <ac:chgData name="Colleen Seemann" userId="27fccfbd-4a93-42e5-a144-35abf587dc63" providerId="ADAL" clId="{5206D51C-217A-4235-BCEC-25303179EF3C}" dt="2023-05-08T17:20:58.845" v="5" actId="478"/>
          <ac:spMkLst>
            <pc:docMk/>
            <pc:sldMk cId="214368640" sldId="265"/>
            <ac:spMk id="4" creationId="{D4C30C0F-0CBF-4F58-B275-2F5EC7FBE006}"/>
          </ac:spMkLst>
        </pc:spChg>
        <pc:spChg chg="del mod">
          <ac:chgData name="Colleen Seemann" userId="27fccfbd-4a93-42e5-a144-35abf587dc63" providerId="ADAL" clId="{5206D51C-217A-4235-BCEC-25303179EF3C}" dt="2023-05-08T17:20:44.452" v="4" actId="478"/>
          <ac:spMkLst>
            <pc:docMk/>
            <pc:sldMk cId="214368640" sldId="265"/>
            <ac:spMk id="5" creationId="{B972A230-941A-4C60-977A-1E9A0EA4ACCC}"/>
          </ac:spMkLst>
        </pc:spChg>
      </pc:sldChg>
      <pc:sldChg chg="delCm">
        <pc:chgData name="Colleen Seemann" userId="27fccfbd-4a93-42e5-a144-35abf587dc63" providerId="ADAL" clId="{5206D51C-217A-4235-BCEC-25303179EF3C}" dt="2023-05-08T18:03:27.791" v="311" actId="1592"/>
        <pc:sldMkLst>
          <pc:docMk/>
          <pc:sldMk cId="2446660712" sldId="266"/>
        </pc:sldMkLst>
      </pc:sldChg>
      <pc:sldChg chg="delCm">
        <pc:chgData name="Colleen Seemann" userId="27fccfbd-4a93-42e5-a144-35abf587dc63" providerId="ADAL" clId="{5206D51C-217A-4235-BCEC-25303179EF3C}" dt="2023-05-08T18:03:27.791" v="313" actId="1592"/>
        <pc:sldMkLst>
          <pc:docMk/>
          <pc:sldMk cId="2070092609" sldId="268"/>
        </pc:sldMkLst>
      </pc:sldChg>
      <pc:sldChg chg="delCm">
        <pc:chgData name="Colleen Seemann" userId="27fccfbd-4a93-42e5-a144-35abf587dc63" providerId="ADAL" clId="{5206D51C-217A-4235-BCEC-25303179EF3C}" dt="2023-05-08T18:03:27.791" v="316" actId="1592"/>
        <pc:sldMkLst>
          <pc:docMk/>
          <pc:sldMk cId="2988045155" sldId="269"/>
        </pc:sldMkLst>
      </pc:sldChg>
      <pc:sldChg chg="delCm">
        <pc:chgData name="Colleen Seemann" userId="27fccfbd-4a93-42e5-a144-35abf587dc63" providerId="ADAL" clId="{5206D51C-217A-4235-BCEC-25303179EF3C}" dt="2023-05-08T18:03:27.807" v="319" actId="1592"/>
        <pc:sldMkLst>
          <pc:docMk/>
          <pc:sldMk cId="3579168001" sldId="270"/>
        </pc:sldMkLst>
      </pc:sldChg>
      <pc:sldChg chg="delCm modNotesTx">
        <pc:chgData name="Colleen Seemann" userId="27fccfbd-4a93-42e5-a144-35abf587dc63" providerId="ADAL" clId="{5206D51C-217A-4235-BCEC-25303179EF3C}" dt="2023-05-08T18:03:27.791" v="307" actId="1592"/>
        <pc:sldMkLst>
          <pc:docMk/>
          <pc:sldMk cId="3604358154" sldId="271"/>
        </pc:sldMkLst>
      </pc:sldChg>
      <pc:sldChg chg="delCm">
        <pc:chgData name="Colleen Seemann" userId="27fccfbd-4a93-42e5-a144-35abf587dc63" providerId="ADAL" clId="{5206D51C-217A-4235-BCEC-25303179EF3C}" dt="2023-05-08T18:03:27.791" v="309" actId="1592"/>
        <pc:sldMkLst>
          <pc:docMk/>
          <pc:sldMk cId="673847991" sldId="272"/>
        </pc:sldMkLst>
      </pc:sldChg>
      <pc:sldChg chg="delCm">
        <pc:chgData name="Colleen Seemann" userId="27fccfbd-4a93-42e5-a144-35abf587dc63" providerId="ADAL" clId="{5206D51C-217A-4235-BCEC-25303179EF3C}" dt="2023-05-08T18:03:27.791" v="317" actId="1592"/>
        <pc:sldMkLst>
          <pc:docMk/>
          <pc:sldMk cId="1034952994" sldId="274"/>
        </pc:sldMkLst>
      </pc:sldChg>
      <pc:sldChg chg="delCm modCm">
        <pc:chgData name="Colleen Seemann" userId="27fccfbd-4a93-42e5-a144-35abf587dc63" providerId="ADAL" clId="{5206D51C-217A-4235-BCEC-25303179EF3C}" dt="2023-05-08T18:03:27.823" v="320" actId="1592"/>
        <pc:sldMkLst>
          <pc:docMk/>
          <pc:sldMk cId="2633318373" sldId="276"/>
        </pc:sldMkLst>
      </pc:sldChg>
      <pc:sldChg chg="delCm">
        <pc:chgData name="Colleen Seemann" userId="27fccfbd-4a93-42e5-a144-35abf587dc63" providerId="ADAL" clId="{5206D51C-217A-4235-BCEC-25303179EF3C}" dt="2023-05-08T18:03:27.791" v="315" actId="1592"/>
        <pc:sldMkLst>
          <pc:docMk/>
          <pc:sldMk cId="3596733000" sldId="27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688A72-9CF4-48C3-AA9C-3EF799DBE2FC}"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AE18B6B1-5B11-4771-A847-4654352E634E}">
      <dgm:prSet/>
      <dgm:spPr/>
      <dgm:t>
        <a:bodyPr/>
        <a:lstStyle/>
        <a:p>
          <a:r>
            <a:rPr lang="en-US"/>
            <a:t>Share</a:t>
          </a:r>
        </a:p>
      </dgm:t>
    </dgm:pt>
    <dgm:pt modelId="{E9308E06-0191-4844-BD08-787221AE6532}" type="parTrans" cxnId="{BB7A4F3E-DE36-4B01-B6E2-5EEDFB8FB708}">
      <dgm:prSet/>
      <dgm:spPr/>
      <dgm:t>
        <a:bodyPr/>
        <a:lstStyle/>
        <a:p>
          <a:endParaRPr lang="en-US"/>
        </a:p>
      </dgm:t>
    </dgm:pt>
    <dgm:pt modelId="{74F72706-7FB0-4ED4-B57C-1955FB3FFAEE}" type="sibTrans" cxnId="{BB7A4F3E-DE36-4B01-B6E2-5EEDFB8FB708}">
      <dgm:prSet/>
      <dgm:spPr/>
      <dgm:t>
        <a:bodyPr/>
        <a:lstStyle/>
        <a:p>
          <a:endParaRPr lang="en-US"/>
        </a:p>
      </dgm:t>
    </dgm:pt>
    <dgm:pt modelId="{65FF8FEE-FB78-4666-9BEC-AA9C15B496E6}">
      <dgm:prSet/>
      <dgm:spPr/>
      <dgm:t>
        <a:bodyPr/>
        <a:lstStyle/>
        <a:p>
          <a:pPr rtl="0"/>
          <a:r>
            <a:rPr lang="en-US"/>
            <a:t>Share Job Keeping Plan with </a:t>
          </a:r>
          <a:r>
            <a:rPr lang="en-US" err="1"/>
            <a:t>Inclusa</a:t>
          </a:r>
          <a:r>
            <a:rPr lang="en-US"/>
            <a:t> Community Resource</a:t>
          </a:r>
          <a:r>
            <a:rPr lang="en-US">
              <a:latin typeface="Calibri Light" panose="020F0302020204030204"/>
            </a:rPr>
            <a:t> </a:t>
          </a:r>
          <a:r>
            <a:rPr lang="en-US"/>
            <a:t>Coordinator (CRC) for review*</a:t>
          </a:r>
        </a:p>
      </dgm:t>
    </dgm:pt>
    <dgm:pt modelId="{6D392045-D3DD-4B84-B0D9-C1B1C8D018C7}" type="parTrans" cxnId="{B2099B36-547C-4F48-B504-63D589560E1B}">
      <dgm:prSet/>
      <dgm:spPr/>
      <dgm:t>
        <a:bodyPr/>
        <a:lstStyle/>
        <a:p>
          <a:endParaRPr lang="en-US"/>
        </a:p>
      </dgm:t>
    </dgm:pt>
    <dgm:pt modelId="{B1267ED9-8BAB-4F4B-9FA6-1250026C54FF}" type="sibTrans" cxnId="{B2099B36-547C-4F48-B504-63D589560E1B}">
      <dgm:prSet/>
      <dgm:spPr/>
      <dgm:t>
        <a:bodyPr/>
        <a:lstStyle/>
        <a:p>
          <a:endParaRPr lang="en-US"/>
        </a:p>
      </dgm:t>
    </dgm:pt>
    <dgm:pt modelId="{E56567D1-2D13-4A4A-A145-BABFF5210F66}">
      <dgm:prSet/>
      <dgm:spPr/>
      <dgm:t>
        <a:bodyPr/>
        <a:lstStyle/>
        <a:p>
          <a:r>
            <a:rPr lang="en-US"/>
            <a:t>Update</a:t>
          </a:r>
        </a:p>
      </dgm:t>
    </dgm:pt>
    <dgm:pt modelId="{8D39D48F-F7DB-4ED2-B823-A5C15DEEB620}" type="parTrans" cxnId="{016E8695-9B23-41EA-8E75-69CFA2C782BC}">
      <dgm:prSet/>
      <dgm:spPr/>
      <dgm:t>
        <a:bodyPr/>
        <a:lstStyle/>
        <a:p>
          <a:endParaRPr lang="en-US"/>
        </a:p>
      </dgm:t>
    </dgm:pt>
    <dgm:pt modelId="{637B5CD7-7A9F-4C34-9AE5-8C193F5F8F96}" type="sibTrans" cxnId="{016E8695-9B23-41EA-8E75-69CFA2C782BC}">
      <dgm:prSet/>
      <dgm:spPr/>
      <dgm:t>
        <a:bodyPr/>
        <a:lstStyle/>
        <a:p>
          <a:endParaRPr lang="en-US"/>
        </a:p>
      </dgm:t>
    </dgm:pt>
    <dgm:pt modelId="{569B9084-6489-4029-8F4B-E9C57603973E}">
      <dgm:prSet/>
      <dgm:spPr/>
      <dgm:t>
        <a:bodyPr/>
        <a:lstStyle/>
        <a:p>
          <a:r>
            <a:rPr lang="en-US"/>
            <a:t>Update Plan along the way as member maintains employment through the year*</a:t>
          </a:r>
        </a:p>
      </dgm:t>
    </dgm:pt>
    <dgm:pt modelId="{00567718-BC8B-40EB-A512-DDE589926B1D}" type="parTrans" cxnId="{DC2656CA-D2D8-42D7-9C46-E8CF6E9BC779}">
      <dgm:prSet/>
      <dgm:spPr/>
      <dgm:t>
        <a:bodyPr/>
        <a:lstStyle/>
        <a:p>
          <a:endParaRPr lang="en-US"/>
        </a:p>
      </dgm:t>
    </dgm:pt>
    <dgm:pt modelId="{F610FEAF-2BBE-44BB-B93E-EF47476A00D8}" type="sibTrans" cxnId="{DC2656CA-D2D8-42D7-9C46-E8CF6E9BC779}">
      <dgm:prSet/>
      <dgm:spPr/>
      <dgm:t>
        <a:bodyPr/>
        <a:lstStyle/>
        <a:p>
          <a:endParaRPr lang="en-US"/>
        </a:p>
      </dgm:t>
    </dgm:pt>
    <dgm:pt modelId="{EF81D29D-211E-4A22-B839-096ADEB4DEF7}">
      <dgm:prSet/>
      <dgm:spPr/>
      <dgm:t>
        <a:bodyPr/>
        <a:lstStyle/>
        <a:p>
          <a:r>
            <a:rPr lang="en-US"/>
            <a:t>Add</a:t>
          </a:r>
        </a:p>
      </dgm:t>
    </dgm:pt>
    <dgm:pt modelId="{B897747F-F963-4905-9B2F-F2D84645CF24}" type="parTrans" cxnId="{F31D5FC4-DE0C-488C-A139-E3C22C7789DD}">
      <dgm:prSet/>
      <dgm:spPr/>
      <dgm:t>
        <a:bodyPr/>
        <a:lstStyle/>
        <a:p>
          <a:endParaRPr lang="en-US"/>
        </a:p>
      </dgm:t>
    </dgm:pt>
    <dgm:pt modelId="{E4ED6441-DD96-4C5D-8F8C-D1AFE2DC4934}" type="sibTrans" cxnId="{F31D5FC4-DE0C-488C-A139-E3C22C7789DD}">
      <dgm:prSet/>
      <dgm:spPr/>
      <dgm:t>
        <a:bodyPr/>
        <a:lstStyle/>
        <a:p>
          <a:endParaRPr lang="en-US"/>
        </a:p>
      </dgm:t>
    </dgm:pt>
    <dgm:pt modelId="{BD0C91C8-D364-410D-8B59-D3479831612B}">
      <dgm:prSet/>
      <dgm:spPr/>
      <dgm:t>
        <a:bodyPr/>
        <a:lstStyle/>
        <a:p>
          <a:r>
            <a:rPr lang="en-US"/>
            <a:t>Add attachments to further document activities and support, as needed*</a:t>
          </a:r>
        </a:p>
      </dgm:t>
    </dgm:pt>
    <dgm:pt modelId="{CCB7961D-7189-4B15-977B-C64AD10E8733}" type="parTrans" cxnId="{AB140296-5DFE-4666-BEAE-367301397B73}">
      <dgm:prSet/>
      <dgm:spPr/>
      <dgm:t>
        <a:bodyPr/>
        <a:lstStyle/>
        <a:p>
          <a:endParaRPr lang="en-US"/>
        </a:p>
      </dgm:t>
    </dgm:pt>
    <dgm:pt modelId="{967651D4-CC8F-4991-B1A8-489F008A41E2}" type="sibTrans" cxnId="{AB140296-5DFE-4666-BEAE-367301397B73}">
      <dgm:prSet/>
      <dgm:spPr/>
      <dgm:t>
        <a:bodyPr/>
        <a:lstStyle/>
        <a:p>
          <a:endParaRPr lang="en-US"/>
        </a:p>
      </dgm:t>
    </dgm:pt>
    <dgm:pt modelId="{90A00D90-0F76-4D97-8E35-B873CF74BBE7}">
      <dgm:prSet/>
      <dgm:spPr/>
      <dgm:t>
        <a:bodyPr/>
        <a:lstStyle/>
        <a:p>
          <a:r>
            <a:rPr lang="en-US"/>
            <a:t>Submit</a:t>
          </a:r>
        </a:p>
      </dgm:t>
    </dgm:pt>
    <dgm:pt modelId="{CDB8C2BA-3C98-4CF2-A8DE-6169EB09DEF9}" type="parTrans" cxnId="{AE5D52B6-D66E-4DD4-A039-7D2291ED3A58}">
      <dgm:prSet/>
      <dgm:spPr/>
      <dgm:t>
        <a:bodyPr/>
        <a:lstStyle/>
        <a:p>
          <a:endParaRPr lang="en-US"/>
        </a:p>
      </dgm:t>
    </dgm:pt>
    <dgm:pt modelId="{6104F7D0-CF68-4840-BABB-13CE37FF2CC3}" type="sibTrans" cxnId="{AE5D52B6-D66E-4DD4-A039-7D2291ED3A58}">
      <dgm:prSet/>
      <dgm:spPr/>
      <dgm:t>
        <a:bodyPr/>
        <a:lstStyle/>
        <a:p>
          <a:endParaRPr lang="en-US"/>
        </a:p>
      </dgm:t>
    </dgm:pt>
    <dgm:pt modelId="{2F948053-0B6D-4D24-80B3-6E37C1CDE54A}">
      <dgm:prSet/>
      <dgm:spPr/>
      <dgm:t>
        <a:bodyPr/>
        <a:lstStyle/>
        <a:p>
          <a:pPr rtl="0"/>
          <a:r>
            <a:rPr lang="en-US"/>
            <a:t>Submit final version to CRC at end of year, assuming member is still successfully employed</a:t>
          </a:r>
          <a:r>
            <a:rPr lang="en-US">
              <a:latin typeface="Calibri Light" panose="020F0302020204030204"/>
            </a:rPr>
            <a:t>*</a:t>
          </a:r>
        </a:p>
      </dgm:t>
    </dgm:pt>
    <dgm:pt modelId="{6BE530C8-CD80-43AA-B63C-BB0B3818371B}" type="parTrans" cxnId="{5A5FC1FD-3BE8-4C17-A8BB-D22F74A6C8CF}">
      <dgm:prSet/>
      <dgm:spPr/>
      <dgm:t>
        <a:bodyPr/>
        <a:lstStyle/>
        <a:p>
          <a:endParaRPr lang="en-US"/>
        </a:p>
      </dgm:t>
    </dgm:pt>
    <dgm:pt modelId="{CC3A7336-BDD2-4BAF-BEF3-3A9DD10F746C}" type="sibTrans" cxnId="{5A5FC1FD-3BE8-4C17-A8BB-D22F74A6C8CF}">
      <dgm:prSet/>
      <dgm:spPr/>
      <dgm:t>
        <a:bodyPr/>
        <a:lstStyle/>
        <a:p>
          <a:endParaRPr lang="en-US"/>
        </a:p>
      </dgm:t>
    </dgm:pt>
    <dgm:pt modelId="{842FB5F9-A580-4B06-9697-4B41F4420283}" type="pres">
      <dgm:prSet presAssocID="{DE688A72-9CF4-48C3-AA9C-3EF799DBE2FC}" presName="Name0" presStyleCnt="0">
        <dgm:presLayoutVars>
          <dgm:dir/>
          <dgm:animLvl val="lvl"/>
          <dgm:resizeHandles val="exact"/>
        </dgm:presLayoutVars>
      </dgm:prSet>
      <dgm:spPr/>
    </dgm:pt>
    <dgm:pt modelId="{144B8A66-892B-45F3-970B-E0980361CA3F}" type="pres">
      <dgm:prSet presAssocID="{AE18B6B1-5B11-4771-A847-4654352E634E}" presName="linNode" presStyleCnt="0"/>
      <dgm:spPr/>
    </dgm:pt>
    <dgm:pt modelId="{12930BE0-3679-4426-9EDF-484BEAC6EA27}" type="pres">
      <dgm:prSet presAssocID="{AE18B6B1-5B11-4771-A847-4654352E634E}" presName="parentText" presStyleLbl="node1" presStyleIdx="0" presStyleCnt="4">
        <dgm:presLayoutVars>
          <dgm:chMax val="1"/>
          <dgm:bulletEnabled val="1"/>
        </dgm:presLayoutVars>
      </dgm:prSet>
      <dgm:spPr/>
    </dgm:pt>
    <dgm:pt modelId="{F4F1B25B-8719-4EFE-995E-55908DCBB3C4}" type="pres">
      <dgm:prSet presAssocID="{AE18B6B1-5B11-4771-A847-4654352E634E}" presName="descendantText" presStyleLbl="alignAccFollowNode1" presStyleIdx="0" presStyleCnt="4">
        <dgm:presLayoutVars>
          <dgm:bulletEnabled val="1"/>
        </dgm:presLayoutVars>
      </dgm:prSet>
      <dgm:spPr/>
    </dgm:pt>
    <dgm:pt modelId="{2894D50D-87D0-4348-9869-41A7338615CF}" type="pres">
      <dgm:prSet presAssocID="{74F72706-7FB0-4ED4-B57C-1955FB3FFAEE}" presName="sp" presStyleCnt="0"/>
      <dgm:spPr/>
    </dgm:pt>
    <dgm:pt modelId="{9B8972D5-D6CA-46AE-A8C9-47884DEC1BB7}" type="pres">
      <dgm:prSet presAssocID="{E56567D1-2D13-4A4A-A145-BABFF5210F66}" presName="linNode" presStyleCnt="0"/>
      <dgm:spPr/>
    </dgm:pt>
    <dgm:pt modelId="{9D8DD90B-F432-4A86-A319-FA00A2D1C5EC}" type="pres">
      <dgm:prSet presAssocID="{E56567D1-2D13-4A4A-A145-BABFF5210F66}" presName="parentText" presStyleLbl="node1" presStyleIdx="1" presStyleCnt="4">
        <dgm:presLayoutVars>
          <dgm:chMax val="1"/>
          <dgm:bulletEnabled val="1"/>
        </dgm:presLayoutVars>
      </dgm:prSet>
      <dgm:spPr/>
    </dgm:pt>
    <dgm:pt modelId="{43B8DD3F-DA60-4C52-BA15-69FA7A6B214E}" type="pres">
      <dgm:prSet presAssocID="{E56567D1-2D13-4A4A-A145-BABFF5210F66}" presName="descendantText" presStyleLbl="alignAccFollowNode1" presStyleIdx="1" presStyleCnt="4">
        <dgm:presLayoutVars>
          <dgm:bulletEnabled val="1"/>
        </dgm:presLayoutVars>
      </dgm:prSet>
      <dgm:spPr/>
    </dgm:pt>
    <dgm:pt modelId="{87648BE9-EC8C-4D31-91B3-6B1788328E03}" type="pres">
      <dgm:prSet presAssocID="{637B5CD7-7A9F-4C34-9AE5-8C193F5F8F96}" presName="sp" presStyleCnt="0"/>
      <dgm:spPr/>
    </dgm:pt>
    <dgm:pt modelId="{86B92B29-1561-417C-AE99-0E2001CAEDF5}" type="pres">
      <dgm:prSet presAssocID="{EF81D29D-211E-4A22-B839-096ADEB4DEF7}" presName="linNode" presStyleCnt="0"/>
      <dgm:spPr/>
    </dgm:pt>
    <dgm:pt modelId="{43F634AD-E802-4699-B09F-66CDB9F42AE6}" type="pres">
      <dgm:prSet presAssocID="{EF81D29D-211E-4A22-B839-096ADEB4DEF7}" presName="parentText" presStyleLbl="node1" presStyleIdx="2" presStyleCnt="4">
        <dgm:presLayoutVars>
          <dgm:chMax val="1"/>
          <dgm:bulletEnabled val="1"/>
        </dgm:presLayoutVars>
      </dgm:prSet>
      <dgm:spPr/>
    </dgm:pt>
    <dgm:pt modelId="{A50067AA-F159-48F3-AE9A-81C9CCF12EE4}" type="pres">
      <dgm:prSet presAssocID="{EF81D29D-211E-4A22-B839-096ADEB4DEF7}" presName="descendantText" presStyleLbl="alignAccFollowNode1" presStyleIdx="2" presStyleCnt="4">
        <dgm:presLayoutVars>
          <dgm:bulletEnabled val="1"/>
        </dgm:presLayoutVars>
      </dgm:prSet>
      <dgm:spPr/>
    </dgm:pt>
    <dgm:pt modelId="{FDBDB53A-7423-4C65-B842-0D72ADF49EEA}" type="pres">
      <dgm:prSet presAssocID="{E4ED6441-DD96-4C5D-8F8C-D1AFE2DC4934}" presName="sp" presStyleCnt="0"/>
      <dgm:spPr/>
    </dgm:pt>
    <dgm:pt modelId="{C580F1A1-28AC-4D98-B3CE-018B7E822872}" type="pres">
      <dgm:prSet presAssocID="{90A00D90-0F76-4D97-8E35-B873CF74BBE7}" presName="linNode" presStyleCnt="0"/>
      <dgm:spPr/>
    </dgm:pt>
    <dgm:pt modelId="{5F59DB1F-143A-493D-B47D-D1D6EA38621F}" type="pres">
      <dgm:prSet presAssocID="{90A00D90-0F76-4D97-8E35-B873CF74BBE7}" presName="parentText" presStyleLbl="node1" presStyleIdx="3" presStyleCnt="4">
        <dgm:presLayoutVars>
          <dgm:chMax val="1"/>
          <dgm:bulletEnabled val="1"/>
        </dgm:presLayoutVars>
      </dgm:prSet>
      <dgm:spPr/>
    </dgm:pt>
    <dgm:pt modelId="{BAACD744-306E-4320-A87B-24BD1AF4A52C}" type="pres">
      <dgm:prSet presAssocID="{90A00D90-0F76-4D97-8E35-B873CF74BBE7}" presName="descendantText" presStyleLbl="alignAccFollowNode1" presStyleIdx="3" presStyleCnt="4">
        <dgm:presLayoutVars>
          <dgm:bulletEnabled val="1"/>
        </dgm:presLayoutVars>
      </dgm:prSet>
      <dgm:spPr/>
    </dgm:pt>
  </dgm:ptLst>
  <dgm:cxnLst>
    <dgm:cxn modelId="{9CD31720-79B6-420E-845A-FD46CC367AC3}" type="presOf" srcId="{AE18B6B1-5B11-4771-A847-4654352E634E}" destId="{12930BE0-3679-4426-9EDF-484BEAC6EA27}" srcOrd="0" destOrd="0" presId="urn:microsoft.com/office/officeart/2005/8/layout/vList5"/>
    <dgm:cxn modelId="{87B18334-5C9D-4631-B3A9-D4461A027ED7}" type="presOf" srcId="{65FF8FEE-FB78-4666-9BEC-AA9C15B496E6}" destId="{F4F1B25B-8719-4EFE-995E-55908DCBB3C4}" srcOrd="0" destOrd="0" presId="urn:microsoft.com/office/officeart/2005/8/layout/vList5"/>
    <dgm:cxn modelId="{B2099B36-547C-4F48-B504-63D589560E1B}" srcId="{AE18B6B1-5B11-4771-A847-4654352E634E}" destId="{65FF8FEE-FB78-4666-9BEC-AA9C15B496E6}" srcOrd="0" destOrd="0" parTransId="{6D392045-D3DD-4B84-B0D9-C1B1C8D018C7}" sibTransId="{B1267ED9-8BAB-4F4B-9FA6-1250026C54FF}"/>
    <dgm:cxn modelId="{BB7A4F3E-DE36-4B01-B6E2-5EEDFB8FB708}" srcId="{DE688A72-9CF4-48C3-AA9C-3EF799DBE2FC}" destId="{AE18B6B1-5B11-4771-A847-4654352E634E}" srcOrd="0" destOrd="0" parTransId="{E9308E06-0191-4844-BD08-787221AE6532}" sibTransId="{74F72706-7FB0-4ED4-B57C-1955FB3FFAEE}"/>
    <dgm:cxn modelId="{E3508D42-6C8A-4CED-B180-EF4DF318EEFD}" type="presOf" srcId="{DE688A72-9CF4-48C3-AA9C-3EF799DBE2FC}" destId="{842FB5F9-A580-4B06-9697-4B41F4420283}" srcOrd="0" destOrd="0" presId="urn:microsoft.com/office/officeart/2005/8/layout/vList5"/>
    <dgm:cxn modelId="{9B916D4B-9132-42A9-BAD6-68C34E44E73E}" type="presOf" srcId="{EF81D29D-211E-4A22-B839-096ADEB4DEF7}" destId="{43F634AD-E802-4699-B09F-66CDB9F42AE6}" srcOrd="0" destOrd="0" presId="urn:microsoft.com/office/officeart/2005/8/layout/vList5"/>
    <dgm:cxn modelId="{1A4E254C-0097-4ECA-B367-CA0AA40AEC99}" type="presOf" srcId="{BD0C91C8-D364-410D-8B59-D3479831612B}" destId="{A50067AA-F159-48F3-AE9A-81C9CCF12EE4}" srcOrd="0" destOrd="0" presId="urn:microsoft.com/office/officeart/2005/8/layout/vList5"/>
    <dgm:cxn modelId="{BFC1F987-1CDD-49E4-BED2-74EF246D4182}" type="presOf" srcId="{90A00D90-0F76-4D97-8E35-B873CF74BBE7}" destId="{5F59DB1F-143A-493D-B47D-D1D6EA38621F}" srcOrd="0" destOrd="0" presId="urn:microsoft.com/office/officeart/2005/8/layout/vList5"/>
    <dgm:cxn modelId="{016E8695-9B23-41EA-8E75-69CFA2C782BC}" srcId="{DE688A72-9CF4-48C3-AA9C-3EF799DBE2FC}" destId="{E56567D1-2D13-4A4A-A145-BABFF5210F66}" srcOrd="1" destOrd="0" parTransId="{8D39D48F-F7DB-4ED2-B823-A5C15DEEB620}" sibTransId="{637B5CD7-7A9F-4C34-9AE5-8C193F5F8F96}"/>
    <dgm:cxn modelId="{AB140296-5DFE-4666-BEAE-367301397B73}" srcId="{EF81D29D-211E-4A22-B839-096ADEB4DEF7}" destId="{BD0C91C8-D364-410D-8B59-D3479831612B}" srcOrd="0" destOrd="0" parTransId="{CCB7961D-7189-4B15-977B-C64AD10E8733}" sibTransId="{967651D4-CC8F-4991-B1A8-489F008A41E2}"/>
    <dgm:cxn modelId="{AE5D52B6-D66E-4DD4-A039-7D2291ED3A58}" srcId="{DE688A72-9CF4-48C3-AA9C-3EF799DBE2FC}" destId="{90A00D90-0F76-4D97-8E35-B873CF74BBE7}" srcOrd="3" destOrd="0" parTransId="{CDB8C2BA-3C98-4CF2-A8DE-6169EB09DEF9}" sibTransId="{6104F7D0-CF68-4840-BABB-13CE37FF2CC3}"/>
    <dgm:cxn modelId="{26B670C3-FE53-4E45-8D3B-AFE30BF18645}" type="presOf" srcId="{569B9084-6489-4029-8F4B-E9C57603973E}" destId="{43B8DD3F-DA60-4C52-BA15-69FA7A6B214E}" srcOrd="0" destOrd="0" presId="urn:microsoft.com/office/officeart/2005/8/layout/vList5"/>
    <dgm:cxn modelId="{F31D5FC4-DE0C-488C-A139-E3C22C7789DD}" srcId="{DE688A72-9CF4-48C3-AA9C-3EF799DBE2FC}" destId="{EF81D29D-211E-4A22-B839-096ADEB4DEF7}" srcOrd="2" destOrd="0" parTransId="{B897747F-F963-4905-9B2F-F2D84645CF24}" sibTransId="{E4ED6441-DD96-4C5D-8F8C-D1AFE2DC4934}"/>
    <dgm:cxn modelId="{DC2656CA-D2D8-42D7-9C46-E8CF6E9BC779}" srcId="{E56567D1-2D13-4A4A-A145-BABFF5210F66}" destId="{569B9084-6489-4029-8F4B-E9C57603973E}" srcOrd="0" destOrd="0" parTransId="{00567718-BC8B-40EB-A512-DDE589926B1D}" sibTransId="{F610FEAF-2BBE-44BB-B93E-EF47476A00D8}"/>
    <dgm:cxn modelId="{1D0E56CF-6F94-42E5-9E35-6BD02088A77C}" type="presOf" srcId="{E56567D1-2D13-4A4A-A145-BABFF5210F66}" destId="{9D8DD90B-F432-4A86-A319-FA00A2D1C5EC}" srcOrd="0" destOrd="0" presId="urn:microsoft.com/office/officeart/2005/8/layout/vList5"/>
    <dgm:cxn modelId="{78ECC2FC-7A0D-464F-9DF4-CAAC8E871F9B}" type="presOf" srcId="{2F948053-0B6D-4D24-80B3-6E37C1CDE54A}" destId="{BAACD744-306E-4320-A87B-24BD1AF4A52C}" srcOrd="0" destOrd="0" presId="urn:microsoft.com/office/officeart/2005/8/layout/vList5"/>
    <dgm:cxn modelId="{5A5FC1FD-3BE8-4C17-A8BB-D22F74A6C8CF}" srcId="{90A00D90-0F76-4D97-8E35-B873CF74BBE7}" destId="{2F948053-0B6D-4D24-80B3-6E37C1CDE54A}" srcOrd="0" destOrd="0" parTransId="{6BE530C8-CD80-43AA-B63C-BB0B3818371B}" sibTransId="{CC3A7336-BDD2-4BAF-BEF3-3A9DD10F746C}"/>
    <dgm:cxn modelId="{0EBEF06E-2F12-4992-931C-AAEC4C546208}" type="presParOf" srcId="{842FB5F9-A580-4B06-9697-4B41F4420283}" destId="{144B8A66-892B-45F3-970B-E0980361CA3F}" srcOrd="0" destOrd="0" presId="urn:microsoft.com/office/officeart/2005/8/layout/vList5"/>
    <dgm:cxn modelId="{63B78EB5-C5C2-479B-9959-43578F229F35}" type="presParOf" srcId="{144B8A66-892B-45F3-970B-E0980361CA3F}" destId="{12930BE0-3679-4426-9EDF-484BEAC6EA27}" srcOrd="0" destOrd="0" presId="urn:microsoft.com/office/officeart/2005/8/layout/vList5"/>
    <dgm:cxn modelId="{B6BFD93A-1308-46AB-AFEE-3C98EF4DA537}" type="presParOf" srcId="{144B8A66-892B-45F3-970B-E0980361CA3F}" destId="{F4F1B25B-8719-4EFE-995E-55908DCBB3C4}" srcOrd="1" destOrd="0" presId="urn:microsoft.com/office/officeart/2005/8/layout/vList5"/>
    <dgm:cxn modelId="{EDA88385-57E8-4753-B549-10571CA629D3}" type="presParOf" srcId="{842FB5F9-A580-4B06-9697-4B41F4420283}" destId="{2894D50D-87D0-4348-9869-41A7338615CF}" srcOrd="1" destOrd="0" presId="urn:microsoft.com/office/officeart/2005/8/layout/vList5"/>
    <dgm:cxn modelId="{D910A841-A9CD-4E6E-A7EE-595F16F02738}" type="presParOf" srcId="{842FB5F9-A580-4B06-9697-4B41F4420283}" destId="{9B8972D5-D6CA-46AE-A8C9-47884DEC1BB7}" srcOrd="2" destOrd="0" presId="urn:microsoft.com/office/officeart/2005/8/layout/vList5"/>
    <dgm:cxn modelId="{723ADCDD-91DE-426C-A7C2-1ABD22C77C31}" type="presParOf" srcId="{9B8972D5-D6CA-46AE-A8C9-47884DEC1BB7}" destId="{9D8DD90B-F432-4A86-A319-FA00A2D1C5EC}" srcOrd="0" destOrd="0" presId="urn:microsoft.com/office/officeart/2005/8/layout/vList5"/>
    <dgm:cxn modelId="{326D3F24-A492-4B85-859B-EAADF08F0BEE}" type="presParOf" srcId="{9B8972D5-D6CA-46AE-A8C9-47884DEC1BB7}" destId="{43B8DD3F-DA60-4C52-BA15-69FA7A6B214E}" srcOrd="1" destOrd="0" presId="urn:microsoft.com/office/officeart/2005/8/layout/vList5"/>
    <dgm:cxn modelId="{69740B00-866C-484A-8EB8-F002678FD21B}" type="presParOf" srcId="{842FB5F9-A580-4B06-9697-4B41F4420283}" destId="{87648BE9-EC8C-4D31-91B3-6B1788328E03}" srcOrd="3" destOrd="0" presId="urn:microsoft.com/office/officeart/2005/8/layout/vList5"/>
    <dgm:cxn modelId="{9D04D629-3D6F-467F-9483-F35EAFF86BE2}" type="presParOf" srcId="{842FB5F9-A580-4B06-9697-4B41F4420283}" destId="{86B92B29-1561-417C-AE99-0E2001CAEDF5}" srcOrd="4" destOrd="0" presId="urn:microsoft.com/office/officeart/2005/8/layout/vList5"/>
    <dgm:cxn modelId="{C1722880-A7E8-45EA-A8DC-14AC7560520C}" type="presParOf" srcId="{86B92B29-1561-417C-AE99-0E2001CAEDF5}" destId="{43F634AD-E802-4699-B09F-66CDB9F42AE6}" srcOrd="0" destOrd="0" presId="urn:microsoft.com/office/officeart/2005/8/layout/vList5"/>
    <dgm:cxn modelId="{02A283A4-2C7A-496A-8828-9994B9637DE2}" type="presParOf" srcId="{86B92B29-1561-417C-AE99-0E2001CAEDF5}" destId="{A50067AA-F159-48F3-AE9A-81C9CCF12EE4}" srcOrd="1" destOrd="0" presId="urn:microsoft.com/office/officeart/2005/8/layout/vList5"/>
    <dgm:cxn modelId="{F9430646-4031-4897-8FAD-8023DEDBADF0}" type="presParOf" srcId="{842FB5F9-A580-4B06-9697-4B41F4420283}" destId="{FDBDB53A-7423-4C65-B842-0D72ADF49EEA}" srcOrd="5" destOrd="0" presId="urn:microsoft.com/office/officeart/2005/8/layout/vList5"/>
    <dgm:cxn modelId="{E505232D-29AE-40B6-A7D5-E6616D4441D2}" type="presParOf" srcId="{842FB5F9-A580-4B06-9697-4B41F4420283}" destId="{C580F1A1-28AC-4D98-B3CE-018B7E822872}" srcOrd="6" destOrd="0" presId="urn:microsoft.com/office/officeart/2005/8/layout/vList5"/>
    <dgm:cxn modelId="{91DC1E49-10FB-48A5-AB13-282E7BA5D37C}" type="presParOf" srcId="{C580F1A1-28AC-4D98-B3CE-018B7E822872}" destId="{5F59DB1F-143A-493D-B47D-D1D6EA38621F}" srcOrd="0" destOrd="0" presId="urn:microsoft.com/office/officeart/2005/8/layout/vList5"/>
    <dgm:cxn modelId="{B98764EC-5FAA-4DAD-8A4A-073DE81E4952}" type="presParOf" srcId="{C580F1A1-28AC-4D98-B3CE-018B7E822872}" destId="{BAACD744-306E-4320-A87B-24BD1AF4A52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1B25B-8719-4EFE-995E-55908DCBB3C4}">
      <dsp:nvSpPr>
        <dsp:cNvPr id="0" name=""/>
        <dsp:cNvSpPr/>
      </dsp:nvSpPr>
      <dsp:spPr>
        <a:xfrm rot="5400000">
          <a:off x="6475153" y="-2761095"/>
          <a:ext cx="729116" cy="6437376"/>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a:t>Share Job Keeping Plan with </a:t>
          </a:r>
          <a:r>
            <a:rPr lang="en-US" sz="2000" kern="1200" err="1"/>
            <a:t>Inclusa</a:t>
          </a:r>
          <a:r>
            <a:rPr lang="en-US" sz="2000" kern="1200"/>
            <a:t> Community Resource</a:t>
          </a:r>
          <a:r>
            <a:rPr lang="en-US" sz="2000" kern="1200">
              <a:latin typeface="Calibri Light" panose="020F0302020204030204"/>
            </a:rPr>
            <a:t> </a:t>
          </a:r>
          <a:r>
            <a:rPr lang="en-US" sz="2000" kern="1200"/>
            <a:t>Coordinator (CRC) for review*</a:t>
          </a:r>
        </a:p>
      </dsp:txBody>
      <dsp:txXfrm rot="-5400000">
        <a:off x="3621024" y="128627"/>
        <a:ext cx="6401783" cy="657930"/>
      </dsp:txXfrm>
    </dsp:sp>
    <dsp:sp modelId="{12930BE0-3679-4426-9EDF-484BEAC6EA27}">
      <dsp:nvSpPr>
        <dsp:cNvPr id="0" name=""/>
        <dsp:cNvSpPr/>
      </dsp:nvSpPr>
      <dsp:spPr>
        <a:xfrm>
          <a:off x="0" y="1894"/>
          <a:ext cx="3621024" cy="91139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a:t>Share</a:t>
          </a:r>
        </a:p>
      </dsp:txBody>
      <dsp:txXfrm>
        <a:off x="44491" y="46385"/>
        <a:ext cx="3532042" cy="822413"/>
      </dsp:txXfrm>
    </dsp:sp>
    <dsp:sp modelId="{43B8DD3F-DA60-4C52-BA15-69FA7A6B214E}">
      <dsp:nvSpPr>
        <dsp:cNvPr id="0" name=""/>
        <dsp:cNvSpPr/>
      </dsp:nvSpPr>
      <dsp:spPr>
        <a:xfrm rot="5400000">
          <a:off x="6475153" y="-1804130"/>
          <a:ext cx="729116" cy="6437376"/>
        </a:xfrm>
        <a:prstGeom prst="round2SameRect">
          <a:avLst/>
        </a:prstGeom>
        <a:solidFill>
          <a:schemeClr val="accent2">
            <a:tint val="40000"/>
            <a:alpha val="90000"/>
            <a:hueOff val="-1462349"/>
            <a:satOff val="7117"/>
            <a:lumOff val="-1717"/>
            <a:alphaOff val="0"/>
          </a:schemeClr>
        </a:solidFill>
        <a:ln w="15875" cap="flat" cmpd="sng" algn="ctr">
          <a:solidFill>
            <a:schemeClr val="accent2">
              <a:tint val="40000"/>
              <a:alpha val="90000"/>
              <a:hueOff val="-1462349"/>
              <a:satOff val="7117"/>
              <a:lumOff val="-17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Update Plan along the way as member maintains employment through the year*</a:t>
          </a:r>
        </a:p>
      </dsp:txBody>
      <dsp:txXfrm rot="-5400000">
        <a:off x="3621024" y="1085592"/>
        <a:ext cx="6401783" cy="657930"/>
      </dsp:txXfrm>
    </dsp:sp>
    <dsp:sp modelId="{9D8DD90B-F432-4A86-A319-FA00A2D1C5EC}">
      <dsp:nvSpPr>
        <dsp:cNvPr id="0" name=""/>
        <dsp:cNvSpPr/>
      </dsp:nvSpPr>
      <dsp:spPr>
        <a:xfrm>
          <a:off x="0" y="958859"/>
          <a:ext cx="3621024" cy="911395"/>
        </a:xfrm>
        <a:prstGeom prst="roundRect">
          <a:avLst/>
        </a:prstGeom>
        <a:solidFill>
          <a:schemeClr val="accent2">
            <a:hueOff val="-1578461"/>
            <a:satOff val="9601"/>
            <a:lumOff val="-73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a:t>Update</a:t>
          </a:r>
        </a:p>
      </dsp:txBody>
      <dsp:txXfrm>
        <a:off x="44491" y="1003350"/>
        <a:ext cx="3532042" cy="822413"/>
      </dsp:txXfrm>
    </dsp:sp>
    <dsp:sp modelId="{A50067AA-F159-48F3-AE9A-81C9CCF12EE4}">
      <dsp:nvSpPr>
        <dsp:cNvPr id="0" name=""/>
        <dsp:cNvSpPr/>
      </dsp:nvSpPr>
      <dsp:spPr>
        <a:xfrm rot="5400000">
          <a:off x="6475153" y="-847165"/>
          <a:ext cx="729116" cy="6437376"/>
        </a:xfrm>
        <a:prstGeom prst="round2SameRect">
          <a:avLst/>
        </a:prstGeom>
        <a:solidFill>
          <a:schemeClr val="accent2">
            <a:tint val="40000"/>
            <a:alpha val="90000"/>
            <a:hueOff val="-2924698"/>
            <a:satOff val="14235"/>
            <a:lumOff val="-3434"/>
            <a:alphaOff val="0"/>
          </a:schemeClr>
        </a:solidFill>
        <a:ln w="15875" cap="flat" cmpd="sng" algn="ctr">
          <a:solidFill>
            <a:schemeClr val="accent2">
              <a:tint val="40000"/>
              <a:alpha val="90000"/>
              <a:hueOff val="-2924698"/>
              <a:satOff val="14235"/>
              <a:lumOff val="-34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Add attachments to further document activities and support, as needed*</a:t>
          </a:r>
        </a:p>
      </dsp:txBody>
      <dsp:txXfrm rot="-5400000">
        <a:off x="3621024" y="2042557"/>
        <a:ext cx="6401783" cy="657930"/>
      </dsp:txXfrm>
    </dsp:sp>
    <dsp:sp modelId="{43F634AD-E802-4699-B09F-66CDB9F42AE6}">
      <dsp:nvSpPr>
        <dsp:cNvPr id="0" name=""/>
        <dsp:cNvSpPr/>
      </dsp:nvSpPr>
      <dsp:spPr>
        <a:xfrm>
          <a:off x="0" y="1915824"/>
          <a:ext cx="3621024" cy="911395"/>
        </a:xfrm>
        <a:prstGeom prst="roundRect">
          <a:avLst/>
        </a:prstGeom>
        <a:solidFill>
          <a:schemeClr val="accent2">
            <a:hueOff val="-3156923"/>
            <a:satOff val="19201"/>
            <a:lumOff val="-146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a:t>Add</a:t>
          </a:r>
        </a:p>
      </dsp:txBody>
      <dsp:txXfrm>
        <a:off x="44491" y="1960315"/>
        <a:ext cx="3532042" cy="822413"/>
      </dsp:txXfrm>
    </dsp:sp>
    <dsp:sp modelId="{BAACD744-306E-4320-A87B-24BD1AF4A52C}">
      <dsp:nvSpPr>
        <dsp:cNvPr id="0" name=""/>
        <dsp:cNvSpPr/>
      </dsp:nvSpPr>
      <dsp:spPr>
        <a:xfrm rot="5400000">
          <a:off x="6475153" y="109799"/>
          <a:ext cx="729116" cy="6437376"/>
        </a:xfrm>
        <a:prstGeom prst="round2SameRect">
          <a:avLst/>
        </a:prstGeom>
        <a:solidFill>
          <a:schemeClr val="accent2">
            <a:tint val="40000"/>
            <a:alpha val="90000"/>
            <a:hueOff val="-4387047"/>
            <a:satOff val="21352"/>
            <a:lumOff val="-5151"/>
            <a:alphaOff val="0"/>
          </a:schemeClr>
        </a:solidFill>
        <a:ln w="15875" cap="flat" cmpd="sng" algn="ctr">
          <a:solidFill>
            <a:schemeClr val="accent2">
              <a:tint val="40000"/>
              <a:alpha val="90000"/>
              <a:hueOff val="-4387047"/>
              <a:satOff val="21352"/>
              <a:lumOff val="-51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a:t>Submit final version to CRC at end of year, assuming member is still successfully employed</a:t>
          </a:r>
          <a:r>
            <a:rPr lang="en-US" sz="2000" kern="1200">
              <a:latin typeface="Calibri Light" panose="020F0302020204030204"/>
            </a:rPr>
            <a:t>*</a:t>
          </a:r>
        </a:p>
      </dsp:txBody>
      <dsp:txXfrm rot="-5400000">
        <a:off x="3621024" y="2999522"/>
        <a:ext cx="6401783" cy="657930"/>
      </dsp:txXfrm>
    </dsp:sp>
    <dsp:sp modelId="{5F59DB1F-143A-493D-B47D-D1D6EA38621F}">
      <dsp:nvSpPr>
        <dsp:cNvPr id="0" name=""/>
        <dsp:cNvSpPr/>
      </dsp:nvSpPr>
      <dsp:spPr>
        <a:xfrm>
          <a:off x="0" y="2872789"/>
          <a:ext cx="3621024" cy="911395"/>
        </a:xfrm>
        <a:prstGeom prst="roundRect">
          <a:avLst/>
        </a:prstGeom>
        <a:solidFill>
          <a:schemeClr val="accent2">
            <a:hueOff val="-4735384"/>
            <a:satOff val="28802"/>
            <a:lumOff val="-2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a:t>Submit</a:t>
          </a:r>
        </a:p>
      </dsp:txBody>
      <dsp:txXfrm>
        <a:off x="44491" y="2917280"/>
        <a:ext cx="3532042" cy="82241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AF11A033-E499-47FC-A411-3D0DC42C61C9}" type="datetimeFigureOut">
              <a:rPr lang="en-US" smtClean="0"/>
              <a:t>5/8/2023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49791375-8D2E-41D2-A87C-F27375C50441}" type="slidenum">
              <a:rPr lang="en-US" smtClean="0"/>
              <a:t>‹#›</a:t>
            </a:fld>
            <a:endParaRPr lang="en-US"/>
          </a:p>
        </p:txBody>
      </p:sp>
    </p:spTree>
    <p:extLst>
      <p:ext uri="{BB962C8B-B14F-4D97-AF65-F5344CB8AC3E}">
        <p14:creationId xmlns:p14="http://schemas.microsoft.com/office/powerpoint/2010/main" val="732949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Welcome! </a:t>
            </a:r>
            <a:r>
              <a:rPr lang="en-US"/>
              <a:t>to </a:t>
            </a:r>
            <a:r>
              <a:rPr lang="en-US" err="1"/>
              <a:t>Inclusa’s</a:t>
            </a:r>
            <a:r>
              <a:rPr lang="en-US"/>
              <a:t> training module for Residential Providers on the Job Keeping Plan.  This training is part of </a:t>
            </a:r>
            <a:r>
              <a:rPr lang="en-US" err="1"/>
              <a:t>Inclusa’s</a:t>
            </a:r>
            <a:r>
              <a:rPr lang="en-US"/>
              <a:t> Competitive Integrated Employment (CIE) Outcome Payment opportunity, which is aimed at increasing the number of individuals with disabilities who achieve and maintain competitive integrated employment.  </a:t>
            </a:r>
          </a:p>
          <a:p>
            <a:endParaRPr lang="en-US"/>
          </a:p>
          <a:p>
            <a:r>
              <a:rPr lang="en-US"/>
              <a:t>The focus for today is on the Job Keeping Plan and how this tool guides important efforts that can help individuals keep their jobs.  This is a training for </a:t>
            </a:r>
            <a:r>
              <a:rPr lang="en-US" err="1"/>
              <a:t>Inclusa</a:t>
            </a:r>
            <a:r>
              <a:rPr lang="en-US"/>
              <a:t> Residential Providers and describes how they can support </a:t>
            </a:r>
            <a:r>
              <a:rPr lang="en-US" err="1"/>
              <a:t>Inclusa</a:t>
            </a:r>
            <a:r>
              <a:rPr lang="en-US"/>
              <a:t> members in staying successfully employed.</a:t>
            </a:r>
          </a:p>
          <a:p>
            <a:endParaRPr lang="en-US"/>
          </a:p>
        </p:txBody>
      </p:sp>
      <p:sp>
        <p:nvSpPr>
          <p:cNvPr id="4" name="Slide Number Placeholder 3"/>
          <p:cNvSpPr>
            <a:spLocks noGrp="1"/>
          </p:cNvSpPr>
          <p:nvPr>
            <p:ph type="sldNum" sz="quarter" idx="5"/>
          </p:nvPr>
        </p:nvSpPr>
        <p:spPr/>
        <p:txBody>
          <a:bodyPr/>
          <a:lstStyle/>
          <a:p>
            <a:fld id="{49791375-8D2E-41D2-A87C-F27375C50441}" type="slidenum">
              <a:rPr lang="en-US" smtClean="0"/>
              <a:t>1</a:t>
            </a:fld>
            <a:endParaRPr lang="en-US"/>
          </a:p>
        </p:txBody>
      </p:sp>
    </p:spTree>
    <p:extLst>
      <p:ext uri="{BB962C8B-B14F-4D97-AF65-F5344CB8AC3E}">
        <p14:creationId xmlns:p14="http://schemas.microsoft.com/office/powerpoint/2010/main" val="505436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It’s important to keep in mind that:</a:t>
            </a:r>
          </a:p>
          <a:p>
            <a:endParaRPr lang="en-US" b="1" dirty="0"/>
          </a:p>
          <a:p>
            <a:pPr marL="171450" indent="-171450">
              <a:buFont typeface="Arial" panose="020B0604020202020204" pitchFamily="34" charset="0"/>
              <a:buChar char="•"/>
            </a:pPr>
            <a:r>
              <a:rPr lang="en-US" dirty="0"/>
              <a:t>This is an innovative, new approach for Residential Providers to be this engaged in the job keeping process.  Please ask questions of your Community Resource Coordinator (CRC) along the way, talk with and problem-solve with other supports involved (especially the person’s Job Coach if they have one) and know that we’ll be learning as we go – it will be worth it because of the potential outcomes for the people we support </a:t>
            </a:r>
            <a:r>
              <a:rPr lang="en-US" dirty="0">
                <a:sym typeface="Wingdings" panose="05000000000000000000" pitchFamily="2" charset="2"/>
              </a:rPr>
              <a:t> long-term employment!</a:t>
            </a:r>
          </a:p>
          <a:p>
            <a:pPr marL="0" indent="0">
              <a:buFont typeface="Arial" panose="020B0604020202020204" pitchFamily="34" charset="0"/>
              <a:buNone/>
            </a:pPr>
            <a:endParaRPr lang="en-US" dirty="0">
              <a:sym typeface="Wingdings" panose="05000000000000000000" pitchFamily="2" charset="2"/>
            </a:endParaRPr>
          </a:p>
          <a:p>
            <a:pPr marL="171450" indent="-171450">
              <a:buFont typeface="Arial" panose="020B0604020202020204" pitchFamily="34" charset="0"/>
              <a:buChar char="•"/>
            </a:pPr>
            <a:r>
              <a:rPr lang="en-US" dirty="0">
                <a:sym typeface="Wingdings" panose="05000000000000000000" pitchFamily="2" charset="2"/>
              </a:rPr>
              <a:t>Communication will be key along the way – talk to each other</a:t>
            </a:r>
          </a:p>
          <a:p>
            <a:pPr marL="0" indent="0">
              <a:buFont typeface="Arial" panose="020B0604020202020204" pitchFamily="34" charset="0"/>
              <a:buNone/>
            </a:pPr>
            <a:endParaRPr lang="en-US" dirty="0">
              <a:sym typeface="Wingdings" panose="05000000000000000000" pitchFamily="2" charset="2"/>
            </a:endParaRPr>
          </a:p>
          <a:p>
            <a:pPr marL="171450" indent="-171450">
              <a:buFont typeface="Arial" panose="020B0604020202020204" pitchFamily="34" charset="0"/>
              <a:buChar char="•"/>
            </a:pPr>
            <a:r>
              <a:rPr lang="en-US" dirty="0">
                <a:sym typeface="Wingdings" panose="05000000000000000000" pitchFamily="2" charset="2"/>
              </a:rPr>
              <a:t>As with anything we do, keeping a positive “we can do this together” attitude will lead to better results – let’s tackle any obstacles or missteps along the way and keep moving forward</a:t>
            </a:r>
          </a:p>
          <a:p>
            <a:pPr marL="0" indent="0">
              <a:buFont typeface="Arial" panose="020B0604020202020204" pitchFamily="34" charset="0"/>
              <a:buNone/>
            </a:pPr>
            <a:endParaRPr lang="en-US" dirty="0">
              <a:sym typeface="Wingdings" panose="05000000000000000000" pitchFamily="2" charset="2"/>
            </a:endParaRPr>
          </a:p>
          <a:p>
            <a:pPr marL="171450" indent="-171450">
              <a:buFont typeface="Arial" panose="020B0604020202020204" pitchFamily="34" charset="0"/>
              <a:buChar char="•"/>
            </a:pPr>
            <a:r>
              <a:rPr lang="en-US" dirty="0">
                <a:sym typeface="Wingdings" panose="05000000000000000000" pitchFamily="2" charset="2"/>
              </a:rPr>
              <a:t>And, as always, the individual member is at the center.  They should lead or be very engaged in the job keeping effort</a:t>
            </a:r>
            <a:endParaRPr lang="en-US" dirty="0"/>
          </a:p>
        </p:txBody>
      </p:sp>
      <p:sp>
        <p:nvSpPr>
          <p:cNvPr id="4" name="Slide Number Placeholder 3"/>
          <p:cNvSpPr>
            <a:spLocks noGrp="1"/>
          </p:cNvSpPr>
          <p:nvPr>
            <p:ph type="sldNum" sz="quarter" idx="5"/>
          </p:nvPr>
        </p:nvSpPr>
        <p:spPr/>
        <p:txBody>
          <a:bodyPr/>
          <a:lstStyle/>
          <a:p>
            <a:fld id="{49791375-8D2E-41D2-A87C-F27375C50441}" type="slidenum">
              <a:rPr lang="en-US" smtClean="0"/>
              <a:t>10</a:t>
            </a:fld>
            <a:endParaRPr lang="en-US"/>
          </a:p>
        </p:txBody>
      </p:sp>
    </p:spTree>
    <p:extLst>
      <p:ext uri="{BB962C8B-B14F-4D97-AF65-F5344CB8AC3E}">
        <p14:creationId xmlns:p14="http://schemas.microsoft.com/office/powerpoint/2010/main" val="3834905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you a </a:t>
            </a:r>
            <a:r>
              <a:rPr lang="en-US" b="1" dirty="0"/>
              <a:t>one-page snapshot of the Job Keeping Plan</a:t>
            </a:r>
            <a:r>
              <a:rPr lang="en-US" dirty="0"/>
              <a:t>, here is a summary of what we’ll be talking through today:</a:t>
            </a:r>
          </a:p>
          <a:p>
            <a:endParaRPr lang="en-US" dirty="0"/>
          </a:p>
          <a:p>
            <a:pPr>
              <a:buClr>
                <a:schemeClr val="accent5">
                  <a:lumMod val="50000"/>
                </a:schemeClr>
              </a:buClr>
              <a:buFont typeface="+mj-lt"/>
              <a:buAutoNum type="arabicPeriod"/>
            </a:pPr>
            <a:r>
              <a:rPr lang="en-US" sz="1200" dirty="0"/>
              <a:t>  Member Information</a:t>
            </a:r>
          </a:p>
          <a:p>
            <a:pPr>
              <a:buClr>
                <a:schemeClr val="accent5">
                  <a:lumMod val="50000"/>
                </a:schemeClr>
              </a:buClr>
              <a:buFont typeface="+mj-lt"/>
              <a:buAutoNum type="arabicPeriod"/>
            </a:pPr>
            <a:r>
              <a:rPr lang="en-US" sz="1200" dirty="0"/>
              <a:t>  Residential Provider Information</a:t>
            </a:r>
          </a:p>
          <a:p>
            <a:pPr>
              <a:buClr>
                <a:schemeClr val="accent5">
                  <a:lumMod val="50000"/>
                </a:schemeClr>
              </a:buClr>
              <a:buFont typeface="+mj-lt"/>
              <a:buAutoNum type="arabicPeriod"/>
            </a:pPr>
            <a:r>
              <a:rPr lang="en-US" sz="1200" dirty="0"/>
              <a:t>  Source for Employment Supports</a:t>
            </a:r>
          </a:p>
          <a:p>
            <a:pPr>
              <a:spcAft>
                <a:spcPts val="800"/>
              </a:spcAft>
              <a:buClr>
                <a:schemeClr val="accent5">
                  <a:lumMod val="50000"/>
                </a:schemeClr>
              </a:buClr>
              <a:buFont typeface="+mj-lt"/>
              <a:buAutoNum type="arabicPeriod"/>
            </a:pPr>
            <a:r>
              <a:rPr lang="en-US" sz="1200" dirty="0"/>
              <a:t>  Network of Support</a:t>
            </a:r>
            <a:endParaRPr lang="en-US" sz="100" dirty="0"/>
          </a:p>
          <a:p>
            <a:pPr>
              <a:spcAft>
                <a:spcPts val="800"/>
              </a:spcAft>
              <a:buClr>
                <a:schemeClr val="accent5">
                  <a:lumMod val="50000"/>
                </a:schemeClr>
              </a:buClr>
              <a:buFont typeface="+mj-lt"/>
              <a:buAutoNum type="arabicPeriod"/>
            </a:pPr>
            <a:r>
              <a:rPr lang="en-US" sz="100" dirty="0"/>
              <a:t>  </a:t>
            </a:r>
            <a:r>
              <a:rPr lang="en-US" sz="1200" dirty="0"/>
              <a:t>Employment Check-in</a:t>
            </a:r>
          </a:p>
          <a:p>
            <a:pPr>
              <a:buClr>
                <a:schemeClr val="accent5">
                  <a:lumMod val="50000"/>
                </a:schemeClr>
              </a:buClr>
              <a:buFont typeface="+mj-lt"/>
              <a:buAutoNum type="arabicPeriod"/>
            </a:pPr>
            <a:r>
              <a:rPr lang="en-US" sz="1200" dirty="0"/>
              <a:t>  Quick Self-Assess for Residential Provider</a:t>
            </a:r>
          </a:p>
          <a:p>
            <a:pPr>
              <a:buClr>
                <a:schemeClr val="accent5">
                  <a:lumMod val="50000"/>
                </a:schemeClr>
              </a:buClr>
              <a:buFont typeface="+mj-lt"/>
              <a:buAutoNum type="arabicPeriod"/>
            </a:pPr>
            <a:r>
              <a:rPr lang="en-US" sz="1200" dirty="0"/>
              <a:t>  Job Keeping Action Plan &amp; Log</a:t>
            </a:r>
          </a:p>
          <a:p>
            <a:pPr marL="0" indent="0">
              <a:buClr>
                <a:schemeClr val="accent5">
                  <a:lumMod val="50000"/>
                </a:schemeClr>
              </a:buClr>
              <a:buNone/>
            </a:pPr>
            <a:endParaRPr lang="en-US" dirty="0"/>
          </a:p>
          <a:p>
            <a:pPr marL="0" indent="0">
              <a:buNone/>
            </a:pPr>
            <a:r>
              <a:rPr lang="en-US" b="1" i="1" dirty="0"/>
              <a:t>Plus</a:t>
            </a:r>
            <a:r>
              <a:rPr lang="en-US" dirty="0"/>
              <a:t> – </a:t>
            </a:r>
            <a:r>
              <a:rPr lang="en-US" b="1" dirty="0"/>
              <a:t>Support &amp; Activities Checklist</a:t>
            </a:r>
          </a:p>
          <a:p>
            <a:endParaRPr lang="en-US" dirty="0"/>
          </a:p>
          <a:p>
            <a:endParaRPr lang="en-US" dirty="0"/>
          </a:p>
        </p:txBody>
      </p:sp>
      <p:sp>
        <p:nvSpPr>
          <p:cNvPr id="4" name="Slide Number Placeholder 3"/>
          <p:cNvSpPr>
            <a:spLocks noGrp="1"/>
          </p:cNvSpPr>
          <p:nvPr>
            <p:ph type="sldNum" sz="quarter" idx="5"/>
          </p:nvPr>
        </p:nvSpPr>
        <p:spPr/>
        <p:txBody>
          <a:bodyPr/>
          <a:lstStyle/>
          <a:p>
            <a:fld id="{49791375-8D2E-41D2-A87C-F27375C50441}" type="slidenum">
              <a:rPr lang="en-US" smtClean="0"/>
              <a:t>11</a:t>
            </a:fld>
            <a:endParaRPr lang="en-US"/>
          </a:p>
        </p:txBody>
      </p:sp>
    </p:spTree>
    <p:extLst>
      <p:ext uri="{BB962C8B-B14F-4D97-AF65-F5344CB8AC3E}">
        <p14:creationId xmlns:p14="http://schemas.microsoft.com/office/powerpoint/2010/main" val="2154196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we’re ready to talk through the Job Keeping Plan template.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Starting on Page #1, we have three “basic info” sections: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Clr>
                <a:srgbClr val="912F60"/>
              </a:buClr>
              <a:buFont typeface="+mj-lt"/>
              <a:buNone/>
            </a:pPr>
            <a:r>
              <a:rPr lang="en-US" sz="2600" b="1" dirty="0">
                <a:solidFill>
                  <a:schemeClr val="accent3"/>
                </a:solidFill>
              </a:rPr>
              <a:t>Section 1. </a:t>
            </a:r>
            <a:r>
              <a:rPr lang="en-US" sz="2600" b="0" dirty="0">
                <a:solidFill>
                  <a:schemeClr val="accent3"/>
                </a:solidFill>
              </a:rPr>
              <a:t>is to collect </a:t>
            </a:r>
            <a:r>
              <a:rPr lang="en-US" sz="2600" b="1" dirty="0">
                <a:solidFill>
                  <a:schemeClr val="accent3"/>
                </a:solidFill>
              </a:rPr>
              <a:t>Member Information</a:t>
            </a:r>
          </a:p>
          <a:p>
            <a:pPr marL="457200" indent="-457200">
              <a:buClr>
                <a:srgbClr val="912F60"/>
              </a:buClr>
              <a:buFont typeface="Arial" panose="020B0604020202020204" pitchFamily="34" charset="0"/>
              <a:buChar char="•"/>
            </a:pPr>
            <a:r>
              <a:rPr lang="en-US" sz="2600" b="0" dirty="0">
                <a:solidFill>
                  <a:schemeClr val="accent3"/>
                </a:solidFill>
              </a:rPr>
              <a:t>Fill in the individual’s name, address and phone</a:t>
            </a:r>
          </a:p>
          <a:p>
            <a:pPr marL="342900" lvl="0" indent="-342900">
              <a:buClr>
                <a:srgbClr val="912F60"/>
              </a:buClr>
              <a:buFont typeface="Arial" panose="020B0604020202020204" pitchFamily="34" charset="0"/>
              <a:buChar char="•"/>
            </a:pPr>
            <a:r>
              <a:rPr lang="en-US" sz="2000" b="0" dirty="0"/>
              <a:t>Check the box to indicate you have verified with the Community Resource Coordinator (CRC) that the individual is working in CIE</a:t>
            </a:r>
          </a:p>
          <a:p>
            <a:pPr marL="857250" lvl="2" indent="0">
              <a:buClr>
                <a:srgbClr val="912F60"/>
              </a:buClr>
              <a:buFont typeface="Wingdings" panose="05000000000000000000" pitchFamily="2" charset="2"/>
              <a:buNone/>
            </a:pPr>
            <a:endParaRPr lang="en-US" sz="2000" b="0" dirty="0"/>
          </a:p>
          <a:p>
            <a:pPr>
              <a:buClr>
                <a:srgbClr val="912F60"/>
              </a:buClr>
              <a:buFont typeface="+mj-lt"/>
              <a:buNone/>
            </a:pPr>
            <a:r>
              <a:rPr lang="en-US" sz="2400" b="1" dirty="0">
                <a:solidFill>
                  <a:schemeClr val="accent1"/>
                </a:solidFill>
              </a:rPr>
              <a:t>Section 2. </a:t>
            </a:r>
            <a:r>
              <a:rPr lang="en-US" sz="2400" b="0" dirty="0">
                <a:solidFill>
                  <a:schemeClr val="accent1"/>
                </a:solidFill>
              </a:rPr>
              <a:t>is to collect </a:t>
            </a:r>
            <a:r>
              <a:rPr lang="en-US" sz="2600" b="1" dirty="0">
                <a:solidFill>
                  <a:schemeClr val="accent3"/>
                </a:solidFill>
              </a:rPr>
              <a:t>Provider Information</a:t>
            </a:r>
          </a:p>
          <a:p>
            <a:pPr marL="342900" indent="-342900">
              <a:buClr>
                <a:srgbClr val="912F60"/>
              </a:buClr>
              <a:buFont typeface="Arial" panose="020B0604020202020204" pitchFamily="34" charset="0"/>
              <a:buChar char="•"/>
            </a:pPr>
            <a:r>
              <a:rPr lang="en-US" sz="2000" b="0" dirty="0"/>
              <a:t>List your residential agency and the name, cell phone and email information for Staff Person who is developing the plan with the member</a:t>
            </a:r>
          </a:p>
          <a:p>
            <a:pPr>
              <a:buClr>
                <a:srgbClr val="912F60"/>
              </a:buClr>
              <a:buFont typeface="+mj-lt"/>
              <a:buNone/>
            </a:pPr>
            <a:endParaRPr lang="en-US" sz="2400" b="0" dirty="0">
              <a:solidFill>
                <a:schemeClr val="accent1"/>
              </a:solidFill>
            </a:endParaRPr>
          </a:p>
          <a:p>
            <a:pPr>
              <a:buClr>
                <a:srgbClr val="912F60"/>
              </a:buClr>
              <a:buFont typeface="+mj-lt"/>
              <a:buNone/>
            </a:pPr>
            <a:r>
              <a:rPr lang="en-US" sz="2400" b="1" dirty="0">
                <a:solidFill>
                  <a:schemeClr val="accent1"/>
                </a:solidFill>
              </a:rPr>
              <a:t>Section 3. </a:t>
            </a:r>
            <a:r>
              <a:rPr lang="en-US" sz="2400" b="0" dirty="0">
                <a:solidFill>
                  <a:schemeClr val="accent1"/>
                </a:solidFill>
              </a:rPr>
              <a:t>is to indicate the </a:t>
            </a:r>
            <a:r>
              <a:rPr lang="en-US" sz="2600" b="1" dirty="0">
                <a:solidFill>
                  <a:schemeClr val="accent3"/>
                </a:solidFill>
              </a:rPr>
              <a:t>Source for Employment Supports</a:t>
            </a:r>
          </a:p>
          <a:p>
            <a:pPr marL="173038" lvl="0" indent="-168275">
              <a:buClrTx/>
              <a:buFont typeface="Arial" panose="020B0604020202020204" pitchFamily="34" charset="0"/>
              <a:buChar char="•"/>
            </a:pPr>
            <a:r>
              <a:rPr lang="en-US" sz="2000" dirty="0"/>
              <a:t>Fill out if member already has an </a:t>
            </a:r>
            <a:r>
              <a:rPr lang="en-US" sz="2000" dirty="0" err="1"/>
              <a:t>Inclusa</a:t>
            </a:r>
            <a:r>
              <a:rPr lang="en-US" sz="2000" dirty="0"/>
              <a:t> Supported Employment provider helping them and providing Job Coaching </a:t>
            </a:r>
            <a:r>
              <a:rPr lang="en-US" sz="1200" b="0" i="0" u="sng" kern="1200" dirty="0">
                <a:solidFill>
                  <a:schemeClr val="tx1"/>
                </a:solidFill>
                <a:effectLst/>
                <a:latin typeface="+mn-lt"/>
                <a:ea typeface="+mn-ea"/>
                <a:cs typeface="+mn-cs"/>
              </a:rPr>
              <a:t>OR check the box</a:t>
            </a:r>
            <a:r>
              <a:rPr lang="en-US" sz="1200" b="0" i="0" kern="1200" dirty="0">
                <a:solidFill>
                  <a:schemeClr val="tx1"/>
                </a:solidFill>
                <a:effectLst/>
                <a:latin typeface="+mn-lt"/>
                <a:ea typeface="+mn-ea"/>
                <a:cs typeface="+mn-cs"/>
              </a:rPr>
              <a:t>, if not currently utilized </a:t>
            </a:r>
          </a:p>
          <a:p>
            <a:pPr marL="173038" lvl="0" indent="-168275">
              <a:buClrTx/>
              <a:buFont typeface="Arial" panose="020B0604020202020204" pitchFamily="34" charset="0"/>
              <a:buChar char="•"/>
            </a:pPr>
            <a:r>
              <a:rPr lang="en-US" sz="1200" b="0" i="0" kern="1200" dirty="0">
                <a:solidFill>
                  <a:schemeClr val="tx1"/>
                </a:solidFill>
                <a:effectLst/>
                <a:latin typeface="+mn-lt"/>
                <a:ea typeface="+mn-ea"/>
                <a:cs typeface="+mn-cs"/>
              </a:rPr>
              <a:t>Also indicate if other providers are involved, such as a Self Directed Supports or Supportive Home Care</a:t>
            </a:r>
            <a:endParaRPr lang="en-US" sz="1200" b="0" i="1" kern="1200" dirty="0">
              <a:solidFill>
                <a:schemeClr val="tx1"/>
              </a:solidFill>
              <a:effectLst/>
              <a:latin typeface="+mn-lt"/>
              <a:ea typeface="+mn-ea"/>
              <a:cs typeface="+mn-cs"/>
            </a:endParaRPr>
          </a:p>
          <a:p>
            <a:pPr marL="461963" lvl="1" indent="0">
              <a:buClrTx/>
              <a:buFont typeface="Arial" panose="020B0604020202020204" pitchFamily="34" charset="0"/>
              <a:buNone/>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791375-8D2E-41D2-A87C-F27375C50441}" type="slidenum">
              <a:rPr lang="en-US" smtClean="0"/>
              <a:t>12</a:t>
            </a:fld>
            <a:endParaRPr lang="en-US"/>
          </a:p>
        </p:txBody>
      </p:sp>
    </p:spTree>
    <p:extLst>
      <p:ext uri="{BB962C8B-B14F-4D97-AF65-F5344CB8AC3E}">
        <p14:creationId xmlns:p14="http://schemas.microsoft.com/office/powerpoint/2010/main" val="3484777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Now onto page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This is </a:t>
            </a:r>
            <a:r>
              <a:rPr lang="en-US" sz="1200" b="1" i="0" kern="1200" dirty="0">
                <a:solidFill>
                  <a:schemeClr val="tx1"/>
                </a:solidFill>
                <a:effectLst/>
                <a:latin typeface="+mn-lt"/>
                <a:ea typeface="+mn-ea"/>
                <a:cs typeface="+mn-cs"/>
              </a:rPr>
              <a:t>Section 4</a:t>
            </a:r>
            <a:r>
              <a:rPr lang="en-US" sz="1200" i="0" kern="1200" dirty="0">
                <a:solidFill>
                  <a:schemeClr val="tx1"/>
                </a:solidFill>
                <a:effectLst/>
                <a:latin typeface="+mn-lt"/>
                <a:ea typeface="+mn-ea"/>
                <a:cs typeface="+mn-cs"/>
              </a:rPr>
              <a:t> that involves the individual’s </a:t>
            </a:r>
            <a:r>
              <a:rPr lang="en-US" sz="1200" b="1" i="0" kern="1200" dirty="0">
                <a:solidFill>
                  <a:schemeClr val="tx1"/>
                </a:solidFill>
                <a:effectLst/>
                <a:latin typeface="+mn-lt"/>
                <a:ea typeface="+mn-ea"/>
                <a:cs typeface="+mn-cs"/>
              </a:rPr>
              <a:t>Network of Support</a:t>
            </a:r>
            <a:r>
              <a:rPr lang="en-US" sz="120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Think about </a:t>
            </a:r>
            <a:r>
              <a:rPr lang="en-US" sz="1200" b="0" i="0" kern="1200" dirty="0">
                <a:solidFill>
                  <a:schemeClr val="tx1"/>
                </a:solidFill>
                <a:effectLst/>
                <a:latin typeface="+mn-lt"/>
                <a:ea typeface="+mn-ea"/>
                <a:cs typeface="+mn-cs"/>
              </a:rPr>
              <a:t>…</a:t>
            </a:r>
            <a:r>
              <a:rPr lang="en-US" sz="1200" i="0" kern="1200" dirty="0">
                <a:solidFill>
                  <a:schemeClr val="tx1"/>
                </a:solidFill>
                <a:effectLst/>
                <a:latin typeface="+mn-lt"/>
                <a:ea typeface="+mn-ea"/>
                <a:cs typeface="+mn-cs"/>
              </a:rPr>
              <a:t> </a:t>
            </a:r>
            <a:r>
              <a:rPr lang="en-US" sz="1200" i="1" dirty="0"/>
              <a:t>Who in the member’s life can help create the Job Keeping Plan? Who does the member have solid relationships with and is in regular contact with who can support their employment success?</a:t>
            </a:r>
          </a:p>
          <a:p>
            <a:endParaRPr lang="en-US" sz="1200" dirty="0"/>
          </a:p>
          <a:p>
            <a:r>
              <a:rPr lang="en-US" sz="1200" dirty="0"/>
              <a:t>List the name and contact information of the key people who are engaged.</a:t>
            </a:r>
          </a:p>
          <a:p>
            <a:endParaRPr lang="en-US" sz="1200" dirty="0"/>
          </a:p>
          <a:p>
            <a:r>
              <a:rPr lang="en-US" sz="1200" i="0" kern="1200" dirty="0">
                <a:solidFill>
                  <a:schemeClr val="tx1"/>
                </a:solidFill>
                <a:effectLst/>
                <a:latin typeface="+mn-lt"/>
                <a:ea typeface="+mn-ea"/>
                <a:cs typeface="+mn-cs"/>
              </a:rPr>
              <a:t>On the right side of the chart, check to indicate others are informed/engaged &amp; </a:t>
            </a:r>
            <a:r>
              <a:rPr lang="en-US" sz="1200" b="1" i="0" kern="1200" dirty="0">
                <a:solidFill>
                  <a:schemeClr val="tx1"/>
                </a:solidFill>
                <a:effectLst/>
                <a:latin typeface="+mn-lt"/>
                <a:ea typeface="+mn-ea"/>
                <a:cs typeface="+mn-cs"/>
              </a:rPr>
              <a:t>supportive of the Job Keeping Plan</a:t>
            </a:r>
            <a:endParaRPr lang="en-US" sz="1200" b="1"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Also, REMEMBER: </a:t>
            </a:r>
            <a:r>
              <a:rPr lang="en-US" sz="1200" i="1" kern="1200" dirty="0">
                <a:solidFill>
                  <a:schemeClr val="tx1"/>
                </a:solidFill>
                <a:effectLst/>
                <a:latin typeface="+mn-lt"/>
                <a:ea typeface="+mn-ea"/>
                <a:cs typeface="+mn-cs"/>
              </a:rPr>
              <a:t> If a Job Coach from another agency is involved, be sure to communicate and coordinate on this Job Keeping Plan.  </a:t>
            </a:r>
            <a:r>
              <a:rPr lang="en-US" sz="1200" b="1" i="1" kern="1200" dirty="0">
                <a:solidFill>
                  <a:schemeClr val="tx1"/>
                </a:solidFill>
                <a:effectLst/>
                <a:latin typeface="+mn-lt"/>
                <a:ea typeface="+mn-ea"/>
                <a:cs typeface="+mn-cs"/>
              </a:rPr>
              <a:t>Employment is a Team Effort!</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9791375-8D2E-41D2-A87C-F27375C50441}" type="slidenum">
              <a:rPr lang="en-US" smtClean="0"/>
              <a:t>13</a:t>
            </a:fld>
            <a:endParaRPr lang="en-US"/>
          </a:p>
        </p:txBody>
      </p:sp>
    </p:spTree>
    <p:extLst>
      <p:ext uri="{BB962C8B-B14F-4D97-AF65-F5344CB8AC3E}">
        <p14:creationId xmlns:p14="http://schemas.microsoft.com/office/powerpoint/2010/main" val="3726607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move onto page #3.</a:t>
            </a:r>
          </a:p>
          <a:p>
            <a:endParaRPr lang="en-US" dirty="0"/>
          </a:p>
          <a:p>
            <a:r>
              <a:rPr lang="en-US" dirty="0"/>
              <a:t>This is </a:t>
            </a:r>
            <a:r>
              <a:rPr lang="en-US" b="1" dirty="0"/>
              <a:t>Section 5</a:t>
            </a:r>
            <a:r>
              <a:rPr lang="en-US" dirty="0"/>
              <a:t> which guides an </a:t>
            </a:r>
            <a:r>
              <a:rPr lang="en-US" b="1" dirty="0"/>
              <a:t>Employment Check-in </a:t>
            </a:r>
            <a:r>
              <a:rPr lang="en-US" dirty="0"/>
              <a:t>with the member.</a:t>
            </a:r>
          </a:p>
          <a:p>
            <a:endParaRPr lang="en-US" b="0" dirty="0"/>
          </a:p>
          <a:p>
            <a:pPr lvl="0"/>
            <a:r>
              <a:rPr lang="en-US" sz="1200" kern="1200" dirty="0">
                <a:solidFill>
                  <a:schemeClr val="tx1"/>
                </a:solidFill>
                <a:effectLst/>
                <a:latin typeface="+mn-lt"/>
                <a:ea typeface="+mn-ea"/>
                <a:cs typeface="+mn-cs"/>
              </a:rPr>
              <a:t>Ask the member to tell you about the pros and cons of their job – what they like and don’t like.  It’s an opportunity to give positive reinforcement around the things that are going well in the job.  Also, if someone is feeling discouraged about an aspect of going to work, it’s best to get it out in the open.  Sometimes just talking and sharing is enough to get something resolved.  Other times, some problem solving with the member, their Job Coach or other supports might be needed.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the example we’ve provided, you can see how the member has rated different aspects of their job.  A “1 rating” indicates the member is very satisfied or very happy; a “2 rating” indicates the member is OK with that aspect of their job; and a “3 rating” indicates the member is not satisfied or is unhappy with that aspect of their job.  Taking the time to add in comments is part of what’s expected on this part of the plan.  It’s important to give a bit more information that explains or gives background on the member’s rating.</a:t>
            </a:r>
          </a:p>
          <a:p>
            <a:endParaRPr lang="en-US" b="0" dirty="0"/>
          </a:p>
        </p:txBody>
      </p:sp>
      <p:sp>
        <p:nvSpPr>
          <p:cNvPr id="4" name="Slide Number Placeholder 3"/>
          <p:cNvSpPr>
            <a:spLocks noGrp="1"/>
          </p:cNvSpPr>
          <p:nvPr>
            <p:ph type="sldNum" sz="quarter" idx="5"/>
          </p:nvPr>
        </p:nvSpPr>
        <p:spPr/>
        <p:txBody>
          <a:bodyPr/>
          <a:lstStyle/>
          <a:p>
            <a:fld id="{49791375-8D2E-41D2-A87C-F27375C50441}" type="slidenum">
              <a:rPr lang="en-US" smtClean="0"/>
              <a:t>14</a:t>
            </a:fld>
            <a:endParaRPr lang="en-US"/>
          </a:p>
        </p:txBody>
      </p:sp>
    </p:spTree>
    <p:extLst>
      <p:ext uri="{BB962C8B-B14F-4D97-AF65-F5344CB8AC3E}">
        <p14:creationId xmlns:p14="http://schemas.microsoft.com/office/powerpoint/2010/main" val="3747245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on page #4:</a:t>
            </a:r>
          </a:p>
          <a:p>
            <a:endParaRPr lang="en-US" dirty="0"/>
          </a:p>
          <a:p>
            <a:pPr lvl="0"/>
            <a:r>
              <a:rPr lang="en-US" dirty="0"/>
              <a:t>In </a:t>
            </a:r>
            <a:r>
              <a:rPr lang="en-US" b="1" dirty="0"/>
              <a:t>Section 6</a:t>
            </a:r>
            <a:r>
              <a:rPr lang="en-US" dirty="0"/>
              <a:t>., you will complete the </a:t>
            </a:r>
            <a:r>
              <a:rPr lang="en-US" b="1" dirty="0"/>
              <a:t>Quick Self-Assess for Residential Provider</a:t>
            </a:r>
            <a:r>
              <a:rPr lang="en-US" dirty="0"/>
              <a:t>.  Please think about the support your residential staff is currently providing the member to help them keep their job.  In the following areas, how well is your residential staff doing in supporting the member in their employment?</a:t>
            </a:r>
          </a:p>
          <a:p>
            <a:pPr lvl="0"/>
            <a:endParaRPr lang="en-US" dirty="0"/>
          </a:p>
          <a:p>
            <a:pPr lvl="0"/>
            <a:r>
              <a:rPr lang="en-US" dirty="0"/>
              <a:t>Check the box in 4 main areas of support to assess how you and/or your staff are doing in regards to support: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Meeting day-to-day expectations of the job</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Supporting communication</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Helping person stay healthy, balanced &amp; positive</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Maintaining motivation to keep working</a:t>
            </a:r>
          </a:p>
          <a:p>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See the </a:t>
            </a:r>
            <a:r>
              <a:rPr lang="en-US" sz="1200" b="1" i="1" dirty="0"/>
              <a:t>Job Keeping Support &amp; Activities </a:t>
            </a:r>
            <a:r>
              <a:rPr lang="en-US" sz="1200" i="1" dirty="0"/>
              <a:t>list for more details </a:t>
            </a:r>
            <a:r>
              <a:rPr lang="en-US" sz="600" i="1" dirty="0"/>
              <a:t>and also be sure to </a:t>
            </a:r>
            <a:r>
              <a:rPr lang="en-US" sz="600" b="1" i="1" dirty="0"/>
              <a:t>add a comment(s) </a:t>
            </a:r>
            <a:r>
              <a:rPr lang="en-US" sz="600" i="1" dirty="0"/>
              <a:t>to detail your assessment.</a:t>
            </a:r>
            <a:endParaRPr lang="en-US" dirty="0"/>
          </a:p>
          <a:p>
            <a:endParaRPr lang="en-US" dirty="0"/>
          </a:p>
        </p:txBody>
      </p:sp>
      <p:sp>
        <p:nvSpPr>
          <p:cNvPr id="4" name="Slide Number Placeholder 3"/>
          <p:cNvSpPr>
            <a:spLocks noGrp="1"/>
          </p:cNvSpPr>
          <p:nvPr>
            <p:ph type="sldNum" sz="quarter" idx="5"/>
          </p:nvPr>
        </p:nvSpPr>
        <p:spPr/>
        <p:txBody>
          <a:bodyPr/>
          <a:lstStyle/>
          <a:p>
            <a:fld id="{49791375-8D2E-41D2-A87C-F27375C50441}" type="slidenum">
              <a:rPr lang="en-US" smtClean="0"/>
              <a:t>15</a:t>
            </a:fld>
            <a:endParaRPr lang="en-US"/>
          </a:p>
        </p:txBody>
      </p:sp>
    </p:spTree>
    <p:extLst>
      <p:ext uri="{BB962C8B-B14F-4D97-AF65-F5344CB8AC3E}">
        <p14:creationId xmlns:p14="http://schemas.microsoft.com/office/powerpoint/2010/main" val="916326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on page #4 and on page #5, is:</a:t>
            </a:r>
          </a:p>
          <a:p>
            <a:pPr lvl="1">
              <a:spcBef>
                <a:spcPts val="300"/>
              </a:spcBef>
              <a:spcAft>
                <a:spcPts val="300"/>
              </a:spcAft>
              <a:buFont typeface="Wingdings" panose="05000000000000000000" pitchFamily="2" charset="2"/>
              <a:buNone/>
            </a:pPr>
            <a:endParaRPr lang="en-US" sz="1200" i="1" dirty="0"/>
          </a:p>
          <a:p>
            <a:pPr lvl="0">
              <a:spcBef>
                <a:spcPts val="300"/>
              </a:spcBef>
              <a:spcAft>
                <a:spcPts val="300"/>
              </a:spcAft>
              <a:buFontTx/>
              <a:buNone/>
            </a:pPr>
            <a:r>
              <a:rPr lang="en-US" sz="1200" b="1" i="0" dirty="0"/>
              <a:t>Section 7.</a:t>
            </a:r>
            <a:r>
              <a:rPr lang="en-US" sz="1200" i="0" dirty="0"/>
              <a:t> - </a:t>
            </a:r>
            <a:r>
              <a:rPr lang="en-US" sz="1200" b="1" i="0" dirty="0"/>
              <a:t>the</a:t>
            </a:r>
            <a:r>
              <a:rPr lang="en-US" sz="1200" i="0" dirty="0"/>
              <a:t> </a:t>
            </a:r>
            <a:r>
              <a:rPr lang="en-US" sz="1200" b="1" i="0" dirty="0"/>
              <a:t>Job Keeping Action Plan &amp; Log</a:t>
            </a:r>
            <a:r>
              <a:rPr lang="en-US" sz="1200" i="0" dirty="0"/>
              <a:t>.  This is where you’ll identify and track what your Residential Agency is doing to support the individual in successfully staying employed.</a:t>
            </a: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200" i="0" kern="1200" dirty="0">
                <a:solidFill>
                  <a:schemeClr val="tx1"/>
                </a:solidFill>
                <a:effectLst/>
                <a:latin typeface="+mn-lt"/>
                <a:ea typeface="+mn-ea"/>
                <a:cs typeface="+mn-cs"/>
              </a:rPr>
              <a:t>In this section, please also indicate (by checking one or the other box) if a Job Coach is involved –OR- is not involved.</a:t>
            </a:r>
          </a:p>
          <a:p>
            <a:pPr lvl="0">
              <a:spcBef>
                <a:spcPts val="300"/>
              </a:spcBef>
              <a:spcAft>
                <a:spcPts val="300"/>
              </a:spcAft>
              <a:buFontTx/>
              <a:buNone/>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a Job Coach is involved, talk through what support is most needed, </a:t>
            </a:r>
            <a:r>
              <a:rPr lang="en-US" sz="1200" b="1" u="sng" kern="1200" dirty="0">
                <a:solidFill>
                  <a:schemeClr val="tx1"/>
                </a:solidFill>
                <a:effectLst/>
                <a:latin typeface="+mn-lt"/>
                <a:ea typeface="+mn-ea"/>
                <a:cs typeface="+mn-cs"/>
              </a:rPr>
              <a:t>in addition to what the Job Coach is doing</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To give you ideas of the different ways you can help an individual get employed, we’ve created a supplemental </a:t>
            </a:r>
            <a:r>
              <a:rPr lang="en-US" sz="1200" b="1" i="0" kern="1200" dirty="0">
                <a:solidFill>
                  <a:schemeClr val="tx1"/>
                </a:solidFill>
                <a:effectLst/>
                <a:latin typeface="+mn-lt"/>
                <a:ea typeface="+mn-ea"/>
                <a:cs typeface="+mn-cs"/>
              </a:rPr>
              <a:t>Job Keeping Support &amp; Activities Checklist</a:t>
            </a:r>
            <a:r>
              <a:rPr lang="en-US" sz="1200" i="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Use this list to get ideas about the kind of activities that your residential agency can do. Don’t duplicate what the Job Coach is doing:  </a:t>
            </a:r>
            <a:r>
              <a:rPr lang="en-US" sz="1200" b="1" i="1" kern="1200" dirty="0">
                <a:solidFill>
                  <a:schemeClr val="tx1"/>
                </a:solidFill>
                <a:effectLst/>
                <a:latin typeface="+mn-lt"/>
                <a:ea typeface="+mn-ea"/>
                <a:cs typeface="+mn-cs"/>
              </a:rPr>
              <a:t>enhance</a:t>
            </a:r>
            <a:r>
              <a:rPr lang="en-US" sz="1200" kern="1200" dirty="0">
                <a:solidFill>
                  <a:schemeClr val="tx1"/>
                </a:solidFill>
                <a:effectLst/>
                <a:latin typeface="+mn-lt"/>
                <a:ea typeface="+mn-ea"/>
                <a:cs typeface="+mn-cs"/>
              </a:rPr>
              <a:t> the supports available to the member.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Communicate as the member continues in his/her job, address issues that arise and coordinate efforts.  </a:t>
            </a:r>
            <a:r>
              <a:rPr lang="en-US" sz="1200" b="1" kern="1200" dirty="0">
                <a:solidFill>
                  <a:schemeClr val="tx1"/>
                </a:solidFill>
                <a:effectLst/>
                <a:latin typeface="+mn-lt"/>
                <a:ea typeface="+mn-ea"/>
                <a:cs typeface="+mn-cs"/>
              </a:rPr>
              <a:t>Keep the individual member involved and informed.</a:t>
            </a:r>
            <a:r>
              <a:rPr lang="en-US" sz="1200" kern="1200" dirty="0">
                <a:solidFill>
                  <a:schemeClr val="tx1"/>
                </a:solidFill>
                <a:effectLst/>
                <a:latin typeface="+mn-lt"/>
                <a:ea typeface="+mn-ea"/>
                <a:cs typeface="+mn-cs"/>
              </a:rPr>
              <a:t>  In addition to doing things to help the member </a:t>
            </a:r>
            <a:r>
              <a:rPr lang="en-US" sz="1200" b="1" kern="1200" dirty="0">
                <a:solidFill>
                  <a:schemeClr val="tx1"/>
                </a:solidFill>
                <a:effectLst/>
                <a:latin typeface="+mn-lt"/>
                <a:ea typeface="+mn-ea"/>
                <a:cs typeface="+mn-cs"/>
              </a:rPr>
              <a:t>keep their job</a:t>
            </a:r>
            <a:r>
              <a:rPr lang="en-US" sz="1200" kern="1200" dirty="0">
                <a:solidFill>
                  <a:schemeClr val="tx1"/>
                </a:solidFill>
                <a:effectLst/>
                <a:latin typeface="+mn-lt"/>
                <a:ea typeface="+mn-ea"/>
                <a:cs typeface="+mn-cs"/>
              </a:rPr>
              <a:t>, do things to keep the member </a:t>
            </a:r>
            <a:r>
              <a:rPr lang="en-US" sz="1200" b="1" kern="1200" dirty="0">
                <a:solidFill>
                  <a:schemeClr val="tx1"/>
                </a:solidFill>
                <a:effectLst/>
                <a:latin typeface="+mn-lt"/>
                <a:ea typeface="+mn-ea"/>
                <a:cs typeface="+mn-cs"/>
              </a:rPr>
              <a:t>motivated and excited</a:t>
            </a:r>
            <a:r>
              <a:rPr lang="en-US" sz="1200" kern="1200" dirty="0">
                <a:solidFill>
                  <a:schemeClr val="tx1"/>
                </a:solidFill>
                <a:effectLst/>
                <a:latin typeface="+mn-lt"/>
                <a:ea typeface="+mn-ea"/>
                <a:cs typeface="+mn-cs"/>
              </a:rPr>
              <a:t> about continuing their employment.</a:t>
            </a:r>
          </a:p>
          <a:p>
            <a:pPr marL="0" lvl="0" indent="0">
              <a:spcBef>
                <a:spcPts val="300"/>
              </a:spcBef>
              <a:spcAft>
                <a:spcPts val="300"/>
              </a:spcAft>
              <a:buFont typeface="Arial" panose="020B0604020202020204" pitchFamily="34" charset="0"/>
              <a:buNone/>
            </a:pPr>
            <a:endParaRPr lang="en-US" sz="1200" i="0" kern="1200" dirty="0">
              <a:solidFill>
                <a:schemeClr val="tx1"/>
              </a:solidFill>
              <a:effectLst/>
              <a:latin typeface="+mn-lt"/>
              <a:ea typeface="+mn-ea"/>
              <a:cs typeface="+mn-cs"/>
            </a:endParaRPr>
          </a:p>
          <a:p>
            <a:pPr marL="0" lvl="0" indent="0">
              <a:spcBef>
                <a:spcPts val="300"/>
              </a:spcBef>
              <a:spcAft>
                <a:spcPts val="300"/>
              </a:spcAft>
              <a:buFont typeface="Arial" panose="020B0604020202020204" pitchFamily="34" charset="0"/>
              <a:buNone/>
            </a:pPr>
            <a:endParaRPr lang="en-US" sz="1200" i="0" kern="1200" dirty="0">
              <a:solidFill>
                <a:schemeClr val="tx1"/>
              </a:solidFill>
              <a:effectLst/>
              <a:latin typeface="+mn-lt"/>
              <a:ea typeface="+mn-ea"/>
              <a:cs typeface="+mn-cs"/>
            </a:endParaRPr>
          </a:p>
          <a:p>
            <a:pPr marL="0" lvl="0" indent="0">
              <a:spcBef>
                <a:spcPts val="300"/>
              </a:spcBef>
              <a:spcAft>
                <a:spcPts val="3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9791375-8D2E-41D2-A87C-F27375C50441}" type="slidenum">
              <a:rPr lang="en-US" smtClean="0"/>
              <a:t>16</a:t>
            </a:fld>
            <a:endParaRPr lang="en-US"/>
          </a:p>
        </p:txBody>
      </p:sp>
    </p:spTree>
    <p:extLst>
      <p:ext uri="{BB962C8B-B14F-4D97-AF65-F5344CB8AC3E}">
        <p14:creationId xmlns:p14="http://schemas.microsoft.com/office/powerpoint/2010/main" val="738534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completing this training module, we’re excited for you to get going on this process.  Here are directions on your next steps:</a:t>
            </a:r>
          </a:p>
          <a:p>
            <a:endParaRPr lang="en-US" dirty="0"/>
          </a:p>
          <a:p>
            <a:r>
              <a:rPr lang="en-US" dirty="0"/>
              <a:t>You can approach developing the Job Keeping Plan in one of two ways:</a:t>
            </a:r>
          </a:p>
          <a:p>
            <a:endParaRPr lang="en-US" dirty="0"/>
          </a:p>
          <a:p>
            <a:pPr marL="403225" indent="-403225"/>
            <a:r>
              <a:rPr lang="en-US" sz="1200" dirty="0"/>
              <a:t>#1 - You could first engage and consult with the member, the Job Coach (if involved), the member’s Care Team and natural supports/family</a:t>
            </a:r>
          </a:p>
          <a:p>
            <a:pPr marL="403225" indent="-403225"/>
            <a:r>
              <a:rPr lang="en-US" sz="1200" dirty="0"/>
              <a:t>#2 – Then write up the Job Keeping Plan and share to confirm their support</a:t>
            </a:r>
          </a:p>
          <a:p>
            <a:pPr marL="403225" indent="-403225"/>
            <a:endParaRPr lang="en-US" sz="1200" dirty="0"/>
          </a:p>
          <a:p>
            <a:pPr marL="403225" indent="-403225"/>
            <a:r>
              <a:rPr lang="en-US" sz="1200" b="1" dirty="0">
                <a:solidFill>
                  <a:srgbClr val="912F60"/>
                </a:solidFill>
              </a:rPr>
              <a:t>OR</a:t>
            </a:r>
          </a:p>
          <a:p>
            <a:pPr marL="403225" indent="-403225"/>
            <a:endParaRPr lang="en-US" sz="1200" b="1" dirty="0">
              <a:solidFill>
                <a:srgbClr val="912F60"/>
              </a:solidFill>
            </a:endParaRPr>
          </a:p>
          <a:p>
            <a:pPr marL="403225" indent="-403225"/>
            <a:r>
              <a:rPr lang="en-US" sz="1200" dirty="0"/>
              <a:t>#1 – You could write up an initial draft version of the Job Keeping Plan with the member’s input</a:t>
            </a:r>
          </a:p>
          <a:p>
            <a:pPr marL="403225" indent="-403225"/>
            <a:r>
              <a:rPr lang="en-US" sz="1200" dirty="0"/>
              <a:t>#2 – Then share with the Job Coach, Care Team and natural supports/family to get their review and feedback</a:t>
            </a:r>
          </a:p>
          <a:p>
            <a:endParaRPr lang="en-US" dirty="0"/>
          </a:p>
          <a:p>
            <a:endParaRPr lang="en-US" dirty="0"/>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49791375-8D2E-41D2-A87C-F27375C50441}" type="slidenum">
              <a:rPr lang="en-US" smtClean="0"/>
              <a:t>17</a:t>
            </a:fld>
            <a:endParaRPr lang="en-US"/>
          </a:p>
        </p:txBody>
      </p:sp>
    </p:spTree>
    <p:extLst>
      <p:ext uri="{BB962C8B-B14F-4D97-AF65-F5344CB8AC3E}">
        <p14:creationId xmlns:p14="http://schemas.microsoft.com/office/powerpoint/2010/main" val="743834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200" dirty="0">
                <a:solidFill>
                  <a:schemeClr val="accent3"/>
                </a:solidFill>
              </a:rPr>
              <a:t>Then, you will:</a:t>
            </a:r>
          </a:p>
          <a:p>
            <a:pPr>
              <a:buFont typeface="Wingdings" panose="05000000000000000000" pitchFamily="2" charset="2"/>
              <a:buNone/>
            </a:pPr>
            <a:endParaRPr lang="en-US" sz="1200" dirty="0">
              <a:solidFill>
                <a:schemeClr val="accent3"/>
              </a:solidFill>
            </a:endParaRPr>
          </a:p>
          <a:p>
            <a:pPr>
              <a:buFont typeface="Wingdings" panose="05000000000000000000" pitchFamily="2" charset="2"/>
              <a:buChar char="Ø"/>
            </a:pPr>
            <a:r>
              <a:rPr lang="en-US" sz="1200" dirty="0">
                <a:solidFill>
                  <a:schemeClr val="accent3"/>
                </a:solidFill>
              </a:rPr>
              <a:t>  </a:t>
            </a:r>
            <a:r>
              <a:rPr lang="en-US" sz="1200" b="1" dirty="0">
                <a:solidFill>
                  <a:schemeClr val="accent3"/>
                </a:solidFill>
              </a:rPr>
              <a:t>Share Job Keeping Plan </a:t>
            </a:r>
            <a:r>
              <a:rPr lang="en-US" sz="1200" dirty="0"/>
              <a:t>with </a:t>
            </a:r>
            <a:r>
              <a:rPr lang="en-US" sz="1200" dirty="0" err="1"/>
              <a:t>Inclusa</a:t>
            </a:r>
            <a:r>
              <a:rPr lang="en-US" sz="1200" dirty="0"/>
              <a:t> Community Resource Coordinator (CRC) for review</a:t>
            </a:r>
          </a:p>
          <a:p>
            <a:pPr>
              <a:buFont typeface="Wingdings" panose="05000000000000000000" pitchFamily="2" charset="2"/>
              <a:buNone/>
            </a:pPr>
            <a:endParaRPr lang="en-US" sz="1200" dirty="0"/>
          </a:p>
          <a:p>
            <a:pPr>
              <a:buFont typeface="Wingdings" panose="05000000000000000000" pitchFamily="2" charset="2"/>
              <a:buChar char="Ø"/>
            </a:pPr>
            <a:r>
              <a:rPr lang="en-US" sz="1200" b="1" dirty="0">
                <a:solidFill>
                  <a:schemeClr val="accent3"/>
                </a:solidFill>
              </a:rPr>
              <a:t>  Update Plan along the way </a:t>
            </a:r>
            <a:r>
              <a:rPr lang="en-US" sz="1200" dirty="0"/>
              <a:t>as person maintains employment through the year</a:t>
            </a:r>
          </a:p>
          <a:p>
            <a:pPr>
              <a:buFont typeface="Wingdings" panose="05000000000000000000" pitchFamily="2" charset="2"/>
              <a:buNone/>
            </a:pPr>
            <a:endParaRPr lang="en-US" sz="1200" dirty="0"/>
          </a:p>
          <a:p>
            <a:pPr>
              <a:buFont typeface="Wingdings" panose="05000000000000000000" pitchFamily="2" charset="2"/>
              <a:buChar char="Ø"/>
            </a:pPr>
            <a:r>
              <a:rPr lang="en-US" sz="1200" b="1" dirty="0">
                <a:solidFill>
                  <a:schemeClr val="accent3"/>
                </a:solidFill>
              </a:rPr>
              <a:t>  Add attachments </a:t>
            </a:r>
            <a:r>
              <a:rPr lang="en-US" sz="1200" dirty="0"/>
              <a:t>to further document activities and support, as needed</a:t>
            </a:r>
          </a:p>
          <a:p>
            <a:pPr>
              <a:buFont typeface="Wingdings" panose="05000000000000000000" pitchFamily="2" charset="2"/>
              <a:buNone/>
            </a:pPr>
            <a:endParaRPr lang="en-US" sz="1200" dirty="0"/>
          </a:p>
          <a:p>
            <a:pPr>
              <a:buFont typeface="Wingdings" panose="05000000000000000000" pitchFamily="2" charset="2"/>
              <a:buChar char="Ø"/>
            </a:pPr>
            <a:r>
              <a:rPr lang="en-US" sz="1200" b="1" dirty="0">
                <a:solidFill>
                  <a:schemeClr val="accent3"/>
                </a:solidFill>
              </a:rPr>
              <a:t>  Submit final version </a:t>
            </a:r>
            <a:r>
              <a:rPr lang="en-US" sz="1200" dirty="0"/>
              <a:t>to CRC at end of year, assuming member is still successfully employed</a:t>
            </a:r>
          </a:p>
          <a:p>
            <a:pPr marL="0" indent="0">
              <a:buNone/>
            </a:pPr>
            <a:endParaRPr lang="en-US" dirty="0"/>
          </a:p>
          <a:p>
            <a:pPr marL="0" indent="0">
              <a:buNone/>
            </a:pPr>
            <a:r>
              <a:rPr lang="en-US" dirty="0"/>
              <a:t>Remember to always copy innovation@inclusa.org when you send any of the above to the CRC.  It’s also</a:t>
            </a:r>
            <a:r>
              <a:rPr lang="en-US" baseline="0" dirty="0"/>
              <a:t> important you </a:t>
            </a:r>
            <a:r>
              <a:rPr lang="en-US" dirty="0"/>
              <a:t>keep a copy of everything as well.</a:t>
            </a:r>
          </a:p>
        </p:txBody>
      </p:sp>
      <p:sp>
        <p:nvSpPr>
          <p:cNvPr id="4" name="Slide Number Placeholder 3"/>
          <p:cNvSpPr>
            <a:spLocks noGrp="1"/>
          </p:cNvSpPr>
          <p:nvPr>
            <p:ph type="sldNum" sz="quarter" idx="5"/>
          </p:nvPr>
        </p:nvSpPr>
        <p:spPr/>
        <p:txBody>
          <a:bodyPr/>
          <a:lstStyle/>
          <a:p>
            <a:fld id="{49791375-8D2E-41D2-A87C-F27375C50441}" type="slidenum">
              <a:rPr lang="en-US" smtClean="0"/>
              <a:t>18</a:t>
            </a:fld>
            <a:endParaRPr lang="en-US"/>
          </a:p>
        </p:txBody>
      </p:sp>
    </p:spTree>
    <p:extLst>
      <p:ext uri="{BB962C8B-B14F-4D97-AF65-F5344CB8AC3E}">
        <p14:creationId xmlns:p14="http://schemas.microsoft.com/office/powerpoint/2010/main" val="973403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closing, we want to state again how important employment is and the many benefits it offers someone’s life.  This is an exciting time in Wisconsin and the country as more and more people with disabilities are wanting to work in our communities and are achieving their employment goals.  It’s important for us to all get involved and be supportive.  </a:t>
            </a:r>
          </a:p>
          <a:p>
            <a:endParaRPr lang="en-US" dirty="0"/>
          </a:p>
          <a:p>
            <a:r>
              <a:rPr lang="en-US" dirty="0"/>
              <a:t>Again, let’s learn together and innovate how we help </a:t>
            </a:r>
            <a:r>
              <a:rPr lang="en-US" dirty="0" err="1"/>
              <a:t>Inclusa</a:t>
            </a:r>
            <a:r>
              <a:rPr lang="en-US" dirty="0"/>
              <a:t> members stay employed for the long-term and thrive in their jobs!</a:t>
            </a:r>
          </a:p>
        </p:txBody>
      </p:sp>
      <p:sp>
        <p:nvSpPr>
          <p:cNvPr id="4" name="Slide Number Placeholder 3"/>
          <p:cNvSpPr>
            <a:spLocks noGrp="1"/>
          </p:cNvSpPr>
          <p:nvPr>
            <p:ph type="sldNum" sz="quarter" idx="5"/>
          </p:nvPr>
        </p:nvSpPr>
        <p:spPr/>
        <p:txBody>
          <a:bodyPr/>
          <a:lstStyle/>
          <a:p>
            <a:fld id="{49791375-8D2E-41D2-A87C-F27375C50441}" type="slidenum">
              <a:rPr lang="en-US" smtClean="0"/>
              <a:t>19</a:t>
            </a:fld>
            <a:endParaRPr lang="en-US"/>
          </a:p>
        </p:txBody>
      </p:sp>
    </p:spTree>
    <p:extLst>
      <p:ext uri="{BB962C8B-B14F-4D97-AF65-F5344CB8AC3E}">
        <p14:creationId xmlns:p14="http://schemas.microsoft.com/office/powerpoint/2010/main" val="3649092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Today’s Learning Objectives are:</a:t>
            </a:r>
          </a:p>
          <a:p>
            <a:endParaRPr lang="en-US" b="1" dirty="0"/>
          </a:p>
          <a:p>
            <a:pPr marL="171450" indent="-171450">
              <a:lnSpc>
                <a:spcPct val="120000"/>
              </a:lnSpc>
              <a:buSzPct val="120000"/>
              <a:buFont typeface="Arial" panose="020B0604020202020204" pitchFamily="34" charset="0"/>
              <a:buChar char="•"/>
            </a:pPr>
            <a:r>
              <a:rPr lang="en-US" sz="1200" dirty="0"/>
              <a:t>Recognize the value of employment and how ongoing commitment &amp; motivation is necessary to stay employed</a:t>
            </a:r>
          </a:p>
          <a:p>
            <a:pPr>
              <a:lnSpc>
                <a:spcPct val="120000"/>
              </a:lnSpc>
              <a:buSzPct val="120000"/>
              <a:buFont typeface="Arial" panose="020B0604020202020204" pitchFamily="34" charset="0"/>
              <a:buChar char="•"/>
            </a:pPr>
            <a:r>
              <a:rPr lang="en-US" sz="1200" dirty="0"/>
              <a:t>   Understand the role of Residential Providers in employment success</a:t>
            </a:r>
          </a:p>
          <a:p>
            <a:pPr marL="171450" indent="-171450">
              <a:lnSpc>
                <a:spcPct val="120000"/>
              </a:lnSpc>
              <a:buSzPct val="120000"/>
              <a:buFont typeface="Arial" panose="020B0604020202020204" pitchFamily="34" charset="0"/>
              <a:buChar char="•"/>
            </a:pPr>
            <a:r>
              <a:rPr lang="en-US" sz="1200" dirty="0"/>
              <a:t>Get informed on </a:t>
            </a:r>
            <a:r>
              <a:rPr lang="en-US" sz="1200" i="1" dirty="0">
                <a:solidFill>
                  <a:schemeClr val="accent5">
                    <a:lumMod val="50000"/>
                  </a:schemeClr>
                </a:solidFill>
              </a:rPr>
              <a:t>Competitive Integrated Employment (CIE) </a:t>
            </a:r>
            <a:r>
              <a:rPr lang="en-US" sz="1200" dirty="0">
                <a:solidFill>
                  <a:schemeClr val="tx1"/>
                </a:solidFill>
              </a:rPr>
              <a:t>and the related Residential Provider Outcome Payment opportunity</a:t>
            </a:r>
            <a:endParaRPr lang="en-US" sz="1200" dirty="0"/>
          </a:p>
          <a:p>
            <a:pPr>
              <a:lnSpc>
                <a:spcPct val="120000"/>
              </a:lnSpc>
              <a:buSzPct val="120000"/>
              <a:buFont typeface="Arial" panose="020B0604020202020204" pitchFamily="34" charset="0"/>
              <a:buChar char="•"/>
            </a:pPr>
            <a:r>
              <a:rPr lang="en-US" sz="1200" dirty="0"/>
              <a:t>   Learn how to complete the Job Keeping Plan  </a:t>
            </a:r>
          </a:p>
          <a:p>
            <a:pPr>
              <a:lnSpc>
                <a:spcPct val="120000"/>
              </a:lnSpc>
              <a:buSzPct val="120000"/>
              <a:buFont typeface="Arial" panose="020B0604020202020204" pitchFamily="34" charset="0"/>
              <a:buChar char="•"/>
            </a:pPr>
            <a:endParaRPr lang="en-US" sz="1200" dirty="0"/>
          </a:p>
          <a:p>
            <a:pPr>
              <a:lnSpc>
                <a:spcPct val="120000"/>
              </a:lnSpc>
              <a:buSzPct val="120000"/>
              <a:buFont typeface="Arial" panose="020B0604020202020204" pitchFamily="34" charset="0"/>
              <a:buNone/>
            </a:pPr>
            <a:r>
              <a:rPr lang="en-US" sz="1200" dirty="0"/>
              <a:t>Thank you for participating in this training module.  Now let’s get started …</a:t>
            </a:r>
          </a:p>
          <a:p>
            <a:pPr>
              <a:lnSpc>
                <a:spcPct val="120000"/>
              </a:lnSpc>
              <a:buSzPct val="120000"/>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49791375-8D2E-41D2-A87C-F27375C50441}" type="slidenum">
              <a:rPr lang="en-US" smtClean="0"/>
              <a:t>2</a:t>
            </a:fld>
            <a:endParaRPr lang="en-US"/>
          </a:p>
        </p:txBody>
      </p:sp>
    </p:spTree>
    <p:extLst>
      <p:ext uri="{BB962C8B-B14F-4D97-AF65-F5344CB8AC3E}">
        <p14:creationId xmlns:p14="http://schemas.microsoft.com/office/powerpoint/2010/main" val="3489750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THANK YOU! </a:t>
            </a:r>
            <a:r>
              <a:rPr lang="en-US" dirty="0"/>
              <a:t>for being a part of </a:t>
            </a:r>
            <a:r>
              <a:rPr lang="en-US" dirty="0" err="1"/>
              <a:t>Inclusa’s</a:t>
            </a:r>
            <a:r>
              <a:rPr lang="en-US" dirty="0"/>
              <a:t> Residential Provider network and for teaming up in this new, exciting way.  </a:t>
            </a:r>
          </a:p>
          <a:p>
            <a:endParaRPr lang="en-US" dirty="0"/>
          </a:p>
          <a:p>
            <a:r>
              <a:rPr lang="en-US" dirty="0"/>
              <a:t>We are excited to keep people thriving in their jobs and successfully employed – together!  </a:t>
            </a:r>
          </a:p>
          <a:p>
            <a:endParaRPr lang="en-US" dirty="0"/>
          </a:p>
          <a:p>
            <a:r>
              <a:rPr lang="en-US" dirty="0"/>
              <a:t>We are also excited to support and recognize Residential Providers in being a part of our members’ employment journeys and for having even greater impact on individuals’ lives.</a:t>
            </a:r>
          </a:p>
        </p:txBody>
      </p:sp>
      <p:sp>
        <p:nvSpPr>
          <p:cNvPr id="4" name="Slide Number Placeholder 3"/>
          <p:cNvSpPr>
            <a:spLocks noGrp="1"/>
          </p:cNvSpPr>
          <p:nvPr>
            <p:ph type="sldNum" sz="quarter" idx="5"/>
          </p:nvPr>
        </p:nvSpPr>
        <p:spPr/>
        <p:txBody>
          <a:bodyPr/>
          <a:lstStyle/>
          <a:p>
            <a:fld id="{49791375-8D2E-41D2-A87C-F27375C50441}" type="slidenum">
              <a:rPr lang="en-US" smtClean="0"/>
              <a:t>20</a:t>
            </a:fld>
            <a:endParaRPr lang="en-US"/>
          </a:p>
        </p:txBody>
      </p:sp>
    </p:spTree>
    <p:extLst>
      <p:ext uri="{BB962C8B-B14F-4D97-AF65-F5344CB8AC3E}">
        <p14:creationId xmlns:p14="http://schemas.microsoft.com/office/powerpoint/2010/main" val="421661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 we all know, employment is an important part of our lives.  </a:t>
            </a:r>
          </a:p>
          <a:p>
            <a:endParaRPr lang="en-US" b="1" dirty="0"/>
          </a:p>
          <a:p>
            <a:pPr marL="0" indent="0">
              <a:buFont typeface="Arial" panose="020B0604020202020204" pitchFamily="34" charset="0"/>
              <a:buNone/>
            </a:pPr>
            <a:r>
              <a:rPr lang="en-US" dirty="0"/>
              <a:t>Having a job, provides us with income that supports our life and well-being.  It makes new relationships possible – with co-workers, supervisors and possibly customers. It gives us purpose and enables us to contribute to our community.  Working offers us new experiences and challenges that grow our skills and knowledge.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employment keeps us healthy and engaged – it gets us out of the house, keeps us connected and prevents social isolation; it boosts our morale and self identity and increases our self-esteem; it promotes positive mental and physical health which are the foundation of a good life.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all of these reasons:  Once individuals achieve employment, we want to do everything we can to support them to remain successful and keep their jobs.</a:t>
            </a:r>
          </a:p>
        </p:txBody>
      </p:sp>
      <p:sp>
        <p:nvSpPr>
          <p:cNvPr id="4" name="Slide Number Placeholder 3"/>
          <p:cNvSpPr>
            <a:spLocks noGrp="1"/>
          </p:cNvSpPr>
          <p:nvPr>
            <p:ph type="sldNum" sz="quarter" idx="5"/>
          </p:nvPr>
        </p:nvSpPr>
        <p:spPr/>
        <p:txBody>
          <a:bodyPr/>
          <a:lstStyle/>
          <a:p>
            <a:fld id="{49791375-8D2E-41D2-A87C-F27375C50441}" type="slidenum">
              <a:rPr lang="en-US" smtClean="0"/>
              <a:t>3</a:t>
            </a:fld>
            <a:endParaRPr lang="en-US"/>
          </a:p>
        </p:txBody>
      </p:sp>
    </p:spTree>
    <p:extLst>
      <p:ext uri="{BB962C8B-B14F-4D97-AF65-F5344CB8AC3E}">
        <p14:creationId xmlns:p14="http://schemas.microsoft.com/office/powerpoint/2010/main" val="1687187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No matter what jobs we’ve had across our careers, we know employment requires ongoing commitment and motivation:</a:t>
            </a:r>
          </a:p>
          <a:p>
            <a:endParaRPr lang="en-US" b="1" dirty="0">
              <a:solidFill>
                <a:srgbClr val="FF0000"/>
              </a:solidFill>
            </a:endParaRPr>
          </a:p>
          <a:p>
            <a:pPr marL="519113" indent="-519113">
              <a:buClr>
                <a:schemeClr val="tx2"/>
              </a:buClr>
              <a:buFont typeface="Wingdings" panose="05000000000000000000" pitchFamily="2" charset="2"/>
              <a:buChar char="Ø"/>
            </a:pPr>
            <a:r>
              <a:rPr lang="en-US" sz="1200" dirty="0"/>
              <a:t>Achieving employment is the first career victory people experience</a:t>
            </a:r>
          </a:p>
          <a:p>
            <a:pPr marL="519113" indent="-519113">
              <a:buClr>
                <a:schemeClr val="tx2"/>
              </a:buClr>
              <a:buFont typeface="Wingdings" panose="05000000000000000000" pitchFamily="2" charset="2"/>
              <a:buChar char="Ø"/>
            </a:pPr>
            <a:endParaRPr lang="en-US" sz="100" dirty="0"/>
          </a:p>
          <a:p>
            <a:pPr marL="457200" indent="-457200">
              <a:buClr>
                <a:schemeClr val="tx2"/>
              </a:buClr>
              <a:buFont typeface="Wingdings" panose="05000000000000000000" pitchFamily="2" charset="2"/>
              <a:buChar char="Ø"/>
            </a:pPr>
            <a:r>
              <a:rPr lang="en-US" sz="1200" dirty="0"/>
              <a:t>Maintaining employment, staying satisfied and motivated, often requires ongoing attention and support</a:t>
            </a:r>
          </a:p>
          <a:p>
            <a:pPr marL="457200" indent="-457200">
              <a:buClr>
                <a:schemeClr val="tx2"/>
              </a:buClr>
              <a:buFont typeface="Wingdings" panose="05000000000000000000" pitchFamily="2" charset="2"/>
              <a:buChar char="Ø"/>
            </a:pPr>
            <a:endParaRPr lang="en-US" sz="100" dirty="0"/>
          </a:p>
          <a:p>
            <a:pPr marL="457200" indent="-457200">
              <a:buClr>
                <a:schemeClr val="tx2"/>
              </a:buClr>
              <a:buFont typeface="Wingdings" panose="05000000000000000000" pitchFamily="2" charset="2"/>
              <a:buChar char="Ø"/>
            </a:pPr>
            <a:r>
              <a:rPr lang="en-US" sz="1200" dirty="0"/>
              <a:t>This includes critical attention and support from residential providers, if a member receives residential services</a:t>
            </a:r>
          </a:p>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49791375-8D2E-41D2-A87C-F27375C50441}" type="slidenum">
              <a:rPr lang="en-US" smtClean="0"/>
              <a:t>4</a:t>
            </a:fld>
            <a:endParaRPr lang="en-US"/>
          </a:p>
        </p:txBody>
      </p:sp>
    </p:spTree>
    <p:extLst>
      <p:ext uri="{BB962C8B-B14F-4D97-AF65-F5344CB8AC3E}">
        <p14:creationId xmlns:p14="http://schemas.microsoft.com/office/powerpoint/2010/main" val="1930787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Inclusa</a:t>
            </a:r>
            <a:r>
              <a:rPr lang="en-US" dirty="0"/>
              <a:t> is excited to encourage Residential Providers to become more involved in the employment efforts surrounding the people they support.  Your role in employment is very important.</a:t>
            </a:r>
          </a:p>
          <a:p>
            <a:endParaRPr lang="en-US" dirty="0"/>
          </a:p>
          <a:p>
            <a:r>
              <a:rPr lang="en-US" dirty="0"/>
              <a:t>As Residential Providers, you are often so central to members’ lives. In many cases, you have known a member for years and have built a strong, trusting relationship.  Our goal is to leverage those relationships and the daily contact you have with members at home and invite you to engage more with the effort to keep people successfully employed.  </a:t>
            </a:r>
            <a:r>
              <a:rPr lang="en-US" dirty="0" err="1"/>
              <a:t>Inclusa</a:t>
            </a:r>
            <a:r>
              <a:rPr lang="en-US" dirty="0"/>
              <a:t> has seen many residential providers in our network effectively support individuals in keeping their jobs so we know you can be an essential part of a person’s long-term employment success.  We want to encourage more of this kind of engagement, and recognize the effort of residential providers by offering an outcome payment tied to this support.</a:t>
            </a:r>
          </a:p>
          <a:p>
            <a:endParaRPr lang="en-US" dirty="0"/>
          </a:p>
          <a:p>
            <a:r>
              <a:rPr lang="en-US" dirty="0"/>
              <a:t>We believe your involvement can be very valuable, can help support the team effort that keeps people in jobs, and can ultimately keep more Inclusa members working and thriving in our communities.</a:t>
            </a:r>
          </a:p>
        </p:txBody>
      </p:sp>
      <p:sp>
        <p:nvSpPr>
          <p:cNvPr id="4" name="Slide Number Placeholder 3"/>
          <p:cNvSpPr>
            <a:spLocks noGrp="1"/>
          </p:cNvSpPr>
          <p:nvPr>
            <p:ph type="sldNum" sz="quarter" idx="5"/>
          </p:nvPr>
        </p:nvSpPr>
        <p:spPr/>
        <p:txBody>
          <a:bodyPr/>
          <a:lstStyle/>
          <a:p>
            <a:fld id="{49791375-8D2E-41D2-A87C-F27375C50441}" type="slidenum">
              <a:rPr lang="en-US" smtClean="0"/>
              <a:t>5</a:t>
            </a:fld>
            <a:endParaRPr lang="en-US"/>
          </a:p>
        </p:txBody>
      </p:sp>
    </p:spTree>
    <p:extLst>
      <p:ext uri="{BB962C8B-B14F-4D97-AF65-F5344CB8AC3E}">
        <p14:creationId xmlns:p14="http://schemas.microsoft.com/office/powerpoint/2010/main" val="2708972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indent="-293688">
              <a:buFont typeface="Wingdings" panose="05000000000000000000" pitchFamily="2" charset="2"/>
              <a:buChar char="§"/>
            </a:pPr>
            <a:r>
              <a:rPr lang="en-US" sz="1800" dirty="0"/>
              <a:t>Inclusa is committed to ensuring working-age members from 18-64 yrs. who are already working in the community get the supports they need to stay employed</a:t>
            </a:r>
          </a:p>
          <a:p>
            <a:pPr>
              <a:buFont typeface="Wingdings" panose="05000000000000000000" pitchFamily="2" charset="2"/>
              <a:buChar char="§"/>
            </a:pPr>
            <a:endParaRPr lang="en-US" sz="400" dirty="0"/>
          </a:p>
        </p:txBody>
      </p:sp>
      <p:sp>
        <p:nvSpPr>
          <p:cNvPr id="4" name="Slide Number Placeholder 3"/>
          <p:cNvSpPr>
            <a:spLocks noGrp="1"/>
          </p:cNvSpPr>
          <p:nvPr>
            <p:ph type="sldNum" sz="quarter" idx="5"/>
          </p:nvPr>
        </p:nvSpPr>
        <p:spPr/>
        <p:txBody>
          <a:bodyPr/>
          <a:lstStyle/>
          <a:p>
            <a:fld id="{49791375-8D2E-41D2-A87C-F27375C50441}" type="slidenum">
              <a:rPr lang="en-US" smtClean="0"/>
              <a:t>6</a:t>
            </a:fld>
            <a:endParaRPr lang="en-US"/>
          </a:p>
        </p:txBody>
      </p:sp>
    </p:spTree>
    <p:extLst>
      <p:ext uri="{BB962C8B-B14F-4D97-AF65-F5344CB8AC3E}">
        <p14:creationId xmlns:p14="http://schemas.microsoft.com/office/powerpoint/2010/main" val="1540465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Inclusa is offering Residential Outcome Payments to contracted residential providers who are utilizing Inclusa’s Residential Rate Methodology (RRM).  This program will offer opportunities for providers to receive an outcome payment for assisting members in keeping their job in the community</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a typeface="+mn-lt"/>
                <a:cs typeface="+mn-lt"/>
              </a:rPr>
              <a:t>After an application is accepted by Inclusa, provider is eligible to receive the outcome payment for each member on the provider's list upon completion of the four requirements </a:t>
            </a:r>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49791375-8D2E-41D2-A87C-F27375C50441}" type="slidenum">
              <a:rPr lang="en-US" smtClean="0"/>
              <a:t>7</a:t>
            </a:fld>
            <a:endParaRPr lang="en-US"/>
          </a:p>
        </p:txBody>
      </p:sp>
    </p:spTree>
    <p:extLst>
      <p:ext uri="{BB962C8B-B14F-4D97-AF65-F5344CB8AC3E}">
        <p14:creationId xmlns:p14="http://schemas.microsoft.com/office/powerpoint/2010/main" val="54868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Clr>
                <a:schemeClr val="accent6"/>
              </a:buClr>
              <a:buFont typeface="Wingdings" panose="05000000000000000000" pitchFamily="2" charset="2"/>
              <a:buNone/>
            </a:pPr>
            <a:r>
              <a:rPr lang="en-US" sz="1200" b="1" dirty="0"/>
              <a:t>The</a:t>
            </a:r>
            <a:r>
              <a:rPr lang="en-US" sz="1200" dirty="0"/>
              <a:t> </a:t>
            </a:r>
            <a:r>
              <a:rPr lang="en-US" sz="1200" b="1" dirty="0"/>
              <a:t>4 requirements for a CIE Outcome Payment are:</a:t>
            </a:r>
            <a:endParaRPr lang="en-US" sz="1200" dirty="0"/>
          </a:p>
          <a:p>
            <a:pPr marL="228600" indent="0">
              <a:buClr>
                <a:schemeClr val="accent6"/>
              </a:buClr>
              <a:buFont typeface="Wingdings" panose="05000000000000000000" pitchFamily="2" charset="2"/>
              <a:buNone/>
            </a:pPr>
            <a:endParaRPr lang="en-US" sz="600" dirty="0"/>
          </a:p>
          <a:p>
            <a:pPr marL="685800" lvl="1" indent="-228600">
              <a:buAutoNum type="arabicPeriod"/>
            </a:pPr>
            <a:r>
              <a:rPr lang="en-US" sz="1200" dirty="0"/>
              <a:t>Complete this </a:t>
            </a:r>
            <a:r>
              <a:rPr lang="en-US" sz="1200" dirty="0" err="1"/>
              <a:t>Inclusa</a:t>
            </a:r>
            <a:r>
              <a:rPr lang="en-US" sz="1200" dirty="0"/>
              <a:t> training module</a:t>
            </a:r>
          </a:p>
          <a:p>
            <a:pPr marL="685800" lvl="1" indent="-228600">
              <a:buAutoNum type="arabicPeriod"/>
            </a:pPr>
            <a:r>
              <a:rPr lang="en-US" sz="1200" dirty="0"/>
              <a:t>Complete a Job Keeping Plan that is approved by the member and his/her team </a:t>
            </a:r>
            <a:r>
              <a:rPr lang="en-US" sz="1100" i="1" dirty="0"/>
              <a:t>(use </a:t>
            </a:r>
            <a:r>
              <a:rPr lang="en-US" sz="1100" i="1" dirty="0" err="1"/>
              <a:t>Inclusa</a:t>
            </a:r>
            <a:r>
              <a:rPr lang="en-US" sz="1100" i="1" dirty="0"/>
              <a:t> template)</a:t>
            </a:r>
          </a:p>
          <a:p>
            <a:pPr marL="685800" lvl="1" indent="-228600">
              <a:buAutoNum type="arabicPeriod"/>
            </a:pPr>
            <a:r>
              <a:rPr lang="en-US" sz="2800" dirty="0"/>
              <a:t>Assist the member to keep his/her CIE by following the Job Keeping Plan and documenting the related efforts                                   </a:t>
            </a:r>
          </a:p>
          <a:p>
            <a:pPr marL="457200" lvl="1" indent="0">
              <a:buNone/>
            </a:pPr>
            <a:r>
              <a:rPr lang="en-US" sz="2800" i="1" dirty="0"/>
              <a:t>      </a:t>
            </a:r>
            <a:r>
              <a:rPr lang="en-US" sz="2400" i="1" dirty="0"/>
              <a:t>(includes working collaboratively with any other providers or natural supports who may be involved)</a:t>
            </a:r>
          </a:p>
          <a:p>
            <a:pPr marL="457200" lvl="1" indent="0">
              <a:buNone/>
            </a:pPr>
            <a:r>
              <a:rPr lang="en-US" sz="2400" i="1" dirty="0"/>
              <a:t>4. </a:t>
            </a:r>
            <a:r>
              <a:rPr lang="en-US" sz="2800" dirty="0"/>
              <a:t>Claim 100% of the Residential Outcome Payment if the member is still employed in CIE after 6 months of applying for this outcome and completing all requirements.   </a:t>
            </a:r>
            <a:endParaRPr lang="en-US" sz="2800" dirty="0">
              <a:cs typeface="Calibri"/>
            </a:endParaRPr>
          </a:p>
          <a:p>
            <a:pPr marL="971550" lvl="1" indent="-514350">
              <a:buAutoNum type="arabicPeriod" startAt="4"/>
            </a:pPr>
            <a:endParaRPr lang="en-US" sz="2800" dirty="0"/>
          </a:p>
        </p:txBody>
      </p:sp>
      <p:sp>
        <p:nvSpPr>
          <p:cNvPr id="4" name="Slide Number Placeholder 3"/>
          <p:cNvSpPr>
            <a:spLocks noGrp="1"/>
          </p:cNvSpPr>
          <p:nvPr>
            <p:ph type="sldNum" sz="quarter" idx="5"/>
          </p:nvPr>
        </p:nvSpPr>
        <p:spPr/>
        <p:txBody>
          <a:bodyPr/>
          <a:lstStyle/>
          <a:p>
            <a:fld id="{49791375-8D2E-41D2-A87C-F27375C50441}" type="slidenum">
              <a:rPr lang="en-US" smtClean="0"/>
              <a:t>8</a:t>
            </a:fld>
            <a:endParaRPr lang="en-US"/>
          </a:p>
        </p:txBody>
      </p:sp>
    </p:spTree>
    <p:extLst>
      <p:ext uri="{BB962C8B-B14F-4D97-AF65-F5344CB8AC3E}">
        <p14:creationId xmlns:p14="http://schemas.microsoft.com/office/powerpoint/2010/main" val="347855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few moments we’re going to talk through the Job Keeping Plan template page by page so you understand what’s expected and how to complete the plan.  As we talk through the Plan, please have a copy of the template to follow along and possibly take notes.  It would be good for you also to have a copy of the supplemental tool we’ve created, Job Keeping Plan – Support &amp; Activities Checklist.</a:t>
            </a:r>
          </a:p>
          <a:p>
            <a:endParaRPr lang="en-US" dirty="0"/>
          </a:p>
          <a:p>
            <a:r>
              <a:rPr lang="en-US" dirty="0"/>
              <a:t>The aim of </a:t>
            </a:r>
            <a:r>
              <a:rPr lang="en-US" dirty="0" err="1"/>
              <a:t>Inclusa’s</a:t>
            </a:r>
            <a:r>
              <a:rPr lang="en-US" dirty="0"/>
              <a:t> “Competitive Integrated Employment” initiative is to keep members successfully employed – TOGETHER.  Developing and completing the Job Keeping Plan needs to be done:</a:t>
            </a:r>
          </a:p>
          <a:p>
            <a:endParaRPr lang="en-US" dirty="0"/>
          </a:p>
          <a:p>
            <a:pPr marL="171450" indent="-171450">
              <a:buFont typeface="Arial" panose="020B0604020202020204" pitchFamily="34" charset="0"/>
              <a:buChar char="•"/>
            </a:pPr>
            <a:r>
              <a:rPr lang="en-US" b="1" dirty="0"/>
              <a:t>In partnership </a:t>
            </a:r>
            <a:r>
              <a:rPr lang="en-US" dirty="0"/>
              <a:t>with members who are already working in the community (in CIE)</a:t>
            </a:r>
          </a:p>
          <a:p>
            <a:pPr marL="171450" indent="-171450">
              <a:buFont typeface="Arial" panose="020B0604020202020204" pitchFamily="34" charset="0"/>
              <a:buChar char="•"/>
            </a:pPr>
            <a:r>
              <a:rPr lang="en-US" b="1" dirty="0"/>
              <a:t>With input </a:t>
            </a:r>
            <a:r>
              <a:rPr lang="en-US" dirty="0"/>
              <a:t>from the person’s Care Team, their natural supports and/or family members, and the person’s Job Coach, if one is already working with the member</a:t>
            </a:r>
          </a:p>
        </p:txBody>
      </p:sp>
      <p:sp>
        <p:nvSpPr>
          <p:cNvPr id="4" name="Slide Number Placeholder 3"/>
          <p:cNvSpPr>
            <a:spLocks noGrp="1"/>
          </p:cNvSpPr>
          <p:nvPr>
            <p:ph type="sldNum" sz="quarter" idx="5"/>
          </p:nvPr>
        </p:nvSpPr>
        <p:spPr/>
        <p:txBody>
          <a:bodyPr/>
          <a:lstStyle/>
          <a:p>
            <a:fld id="{49791375-8D2E-41D2-A87C-F27375C50441}" type="slidenum">
              <a:rPr lang="en-US" smtClean="0"/>
              <a:t>9</a:t>
            </a:fld>
            <a:endParaRPr lang="en-US"/>
          </a:p>
        </p:txBody>
      </p:sp>
    </p:spTree>
    <p:extLst>
      <p:ext uri="{BB962C8B-B14F-4D97-AF65-F5344CB8AC3E}">
        <p14:creationId xmlns:p14="http://schemas.microsoft.com/office/powerpoint/2010/main" val="3467804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5C9D68-01A1-4E7D-9C8A-C0C1AC9EDF40}"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0EABB-53DD-40F5-8AE9-6C62B354A67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176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5C9D68-01A1-4E7D-9C8A-C0C1AC9EDF40}"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0EABB-53DD-40F5-8AE9-6C62B354A67B}" type="slidenum">
              <a:rPr lang="en-US" smtClean="0"/>
              <a:t>‹#›</a:t>
            </a:fld>
            <a:endParaRPr lang="en-US"/>
          </a:p>
        </p:txBody>
      </p:sp>
    </p:spTree>
    <p:extLst>
      <p:ext uri="{BB962C8B-B14F-4D97-AF65-F5344CB8AC3E}">
        <p14:creationId xmlns:p14="http://schemas.microsoft.com/office/powerpoint/2010/main" val="139950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5C9D68-01A1-4E7D-9C8A-C0C1AC9EDF40}"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0EABB-53DD-40F5-8AE9-6C62B354A67B}" type="slidenum">
              <a:rPr lang="en-US" smtClean="0"/>
              <a:t>‹#›</a:t>
            </a:fld>
            <a:endParaRPr lang="en-US"/>
          </a:p>
        </p:txBody>
      </p:sp>
    </p:spTree>
    <p:extLst>
      <p:ext uri="{BB962C8B-B14F-4D97-AF65-F5344CB8AC3E}">
        <p14:creationId xmlns:p14="http://schemas.microsoft.com/office/powerpoint/2010/main" val="26030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5C9D68-01A1-4E7D-9C8A-C0C1AC9EDF40}"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0EABB-53DD-40F5-8AE9-6C62B354A67B}" type="slidenum">
              <a:rPr lang="en-US" smtClean="0"/>
              <a:t>‹#›</a:t>
            </a:fld>
            <a:endParaRPr lang="en-US"/>
          </a:p>
        </p:txBody>
      </p:sp>
    </p:spTree>
    <p:extLst>
      <p:ext uri="{BB962C8B-B14F-4D97-AF65-F5344CB8AC3E}">
        <p14:creationId xmlns:p14="http://schemas.microsoft.com/office/powerpoint/2010/main" val="283262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5C9D68-01A1-4E7D-9C8A-C0C1AC9EDF40}"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0EABB-53DD-40F5-8AE9-6C62B354A67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254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5C9D68-01A1-4E7D-9C8A-C0C1AC9EDF40}"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0EABB-53DD-40F5-8AE9-6C62B354A67B}" type="slidenum">
              <a:rPr lang="en-US" smtClean="0"/>
              <a:t>‹#›</a:t>
            </a:fld>
            <a:endParaRPr lang="en-US"/>
          </a:p>
        </p:txBody>
      </p:sp>
    </p:spTree>
    <p:extLst>
      <p:ext uri="{BB962C8B-B14F-4D97-AF65-F5344CB8AC3E}">
        <p14:creationId xmlns:p14="http://schemas.microsoft.com/office/powerpoint/2010/main" val="186150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5C9D68-01A1-4E7D-9C8A-C0C1AC9EDF40}"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10EABB-53DD-40F5-8AE9-6C62B354A67B}" type="slidenum">
              <a:rPr lang="en-US" smtClean="0"/>
              <a:t>‹#›</a:t>
            </a:fld>
            <a:endParaRPr lang="en-US"/>
          </a:p>
        </p:txBody>
      </p:sp>
    </p:spTree>
    <p:extLst>
      <p:ext uri="{BB962C8B-B14F-4D97-AF65-F5344CB8AC3E}">
        <p14:creationId xmlns:p14="http://schemas.microsoft.com/office/powerpoint/2010/main" val="105099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5C9D68-01A1-4E7D-9C8A-C0C1AC9EDF40}"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10EABB-53DD-40F5-8AE9-6C62B354A67B}" type="slidenum">
              <a:rPr lang="en-US" smtClean="0"/>
              <a:t>‹#›</a:t>
            </a:fld>
            <a:endParaRPr lang="en-US"/>
          </a:p>
        </p:txBody>
      </p:sp>
    </p:spTree>
    <p:extLst>
      <p:ext uri="{BB962C8B-B14F-4D97-AF65-F5344CB8AC3E}">
        <p14:creationId xmlns:p14="http://schemas.microsoft.com/office/powerpoint/2010/main" val="358532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75C9D68-01A1-4E7D-9C8A-C0C1AC9EDF40}" type="datetimeFigureOut">
              <a:rPr lang="en-US" smtClean="0"/>
              <a:t>5/8/2023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B10EABB-53DD-40F5-8AE9-6C62B354A67B}" type="slidenum">
              <a:rPr lang="en-US" smtClean="0"/>
              <a:t>‹#›</a:t>
            </a:fld>
            <a:endParaRPr lang="en-US"/>
          </a:p>
        </p:txBody>
      </p:sp>
    </p:spTree>
    <p:extLst>
      <p:ext uri="{BB962C8B-B14F-4D97-AF65-F5344CB8AC3E}">
        <p14:creationId xmlns:p14="http://schemas.microsoft.com/office/powerpoint/2010/main" val="3987023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75C9D68-01A1-4E7D-9C8A-C0C1AC9EDF40}" type="datetimeFigureOut">
              <a:rPr lang="en-US" smtClean="0"/>
              <a:t>5/8/2023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B10EABB-53DD-40F5-8AE9-6C62B354A67B}" type="slidenum">
              <a:rPr lang="en-US" smtClean="0"/>
              <a:t>‹#›</a:t>
            </a:fld>
            <a:endParaRPr lang="en-US"/>
          </a:p>
        </p:txBody>
      </p:sp>
    </p:spTree>
    <p:extLst>
      <p:ext uri="{BB962C8B-B14F-4D97-AF65-F5344CB8AC3E}">
        <p14:creationId xmlns:p14="http://schemas.microsoft.com/office/powerpoint/2010/main" val="100074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5C9D68-01A1-4E7D-9C8A-C0C1AC9EDF40}"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0EABB-53DD-40F5-8AE9-6C62B354A67B}" type="slidenum">
              <a:rPr lang="en-US" smtClean="0"/>
              <a:t>‹#›</a:t>
            </a:fld>
            <a:endParaRPr lang="en-US"/>
          </a:p>
        </p:txBody>
      </p:sp>
    </p:spTree>
    <p:extLst>
      <p:ext uri="{BB962C8B-B14F-4D97-AF65-F5344CB8AC3E}">
        <p14:creationId xmlns:p14="http://schemas.microsoft.com/office/powerpoint/2010/main" val="427818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75C9D68-01A1-4E7D-9C8A-C0C1AC9EDF40}" type="datetimeFigureOut">
              <a:rPr lang="en-US" smtClean="0"/>
              <a:t>5/8/2023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B10EABB-53DD-40F5-8AE9-6C62B354A67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17830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mailto:innovation@inclusa.or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49F6E38-C76D-4CE6-83E5-6F7B5DDF6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CA1938-9532-428C-A8F8-386358BED33E}"/>
              </a:ext>
            </a:extLst>
          </p:cNvPr>
          <p:cNvSpPr>
            <a:spLocks noGrp="1"/>
          </p:cNvSpPr>
          <p:nvPr>
            <p:ph type="ctrTitle"/>
          </p:nvPr>
        </p:nvSpPr>
        <p:spPr>
          <a:xfrm>
            <a:off x="7121230" y="639097"/>
            <a:ext cx="4579157" cy="3686015"/>
          </a:xfrm>
        </p:spPr>
        <p:txBody>
          <a:bodyPr vert="horz" lIns="91440" tIns="45720" rIns="91440" bIns="45720" rtlCol="0" anchor="b">
            <a:normAutofit fontScale="90000"/>
          </a:bodyPr>
          <a:lstStyle/>
          <a:p>
            <a:br>
              <a:rPr lang="en-US" sz="2300" b="1"/>
            </a:br>
            <a:br>
              <a:rPr lang="en-US" sz="2300" b="1"/>
            </a:br>
            <a:br>
              <a:rPr lang="en-US" sz="2300" b="1"/>
            </a:br>
            <a:br>
              <a:rPr lang="en-US" sz="2300" b="1"/>
            </a:br>
            <a:br>
              <a:rPr lang="en-US" sz="2300" b="1"/>
            </a:br>
            <a:br>
              <a:rPr lang="en-US" sz="2300" b="1"/>
            </a:br>
            <a:br>
              <a:rPr lang="en-US" sz="2300" b="1"/>
            </a:br>
            <a:br>
              <a:rPr lang="en-US" sz="2300" b="1"/>
            </a:br>
            <a:br>
              <a:rPr lang="en-US" sz="2300" b="1"/>
            </a:br>
            <a:br>
              <a:rPr lang="en-US" sz="2300" b="1"/>
            </a:br>
            <a:br>
              <a:rPr lang="en-US" sz="2300"/>
            </a:br>
            <a:r>
              <a:rPr lang="en-US" sz="2300" b="1"/>
              <a:t>Competitive Integrated Employment (CIE) Outcome: The Job Keeping Plan</a:t>
            </a:r>
          </a:p>
        </p:txBody>
      </p:sp>
      <p:sp>
        <p:nvSpPr>
          <p:cNvPr id="3" name="Subtitle 2">
            <a:extLst>
              <a:ext uri="{FF2B5EF4-FFF2-40B4-BE49-F238E27FC236}">
                <a16:creationId xmlns:a16="http://schemas.microsoft.com/office/drawing/2014/main" id="{620A9602-549D-4060-AF87-88FEC49E7678}"/>
              </a:ext>
            </a:extLst>
          </p:cNvPr>
          <p:cNvSpPr>
            <a:spLocks noGrp="1"/>
          </p:cNvSpPr>
          <p:nvPr>
            <p:ph type="subTitle" idx="1"/>
          </p:nvPr>
        </p:nvSpPr>
        <p:spPr>
          <a:xfrm>
            <a:off x="7121230" y="4455621"/>
            <a:ext cx="4437870" cy="1238616"/>
          </a:xfrm>
        </p:spPr>
        <p:txBody>
          <a:bodyPr vert="horz" lIns="91440" tIns="45720" rIns="91440" bIns="45720" rtlCol="0">
            <a:normAutofit/>
          </a:bodyPr>
          <a:lstStyle/>
          <a:p>
            <a:r>
              <a:rPr lang="en-US">
                <a:solidFill>
                  <a:schemeClr val="tx1">
                    <a:lumMod val="85000"/>
                    <a:lumOff val="15000"/>
                  </a:schemeClr>
                </a:solidFill>
              </a:rPr>
              <a:t>A Training for Residential Providers</a:t>
            </a:r>
          </a:p>
        </p:txBody>
      </p:sp>
      <p:sp>
        <p:nvSpPr>
          <p:cNvPr id="32" name="Rectangle 31">
            <a:extLst>
              <a:ext uri="{FF2B5EF4-FFF2-40B4-BE49-F238E27FC236}">
                <a16:creationId xmlns:a16="http://schemas.microsoft.com/office/drawing/2014/main" id="{3E3EF1E0-3F0C-476E-8366-6FDC6F4140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79458" cy="6334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17B5613-D9CE-4810-9201-A123DE903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 result for inclusa wisconsin">
            <a:extLst>
              <a:ext uri="{FF2B5EF4-FFF2-40B4-BE49-F238E27FC236}">
                <a16:creationId xmlns:a16="http://schemas.microsoft.com/office/drawing/2014/main" id="{89D73B9E-51D2-4356-8AF4-7D0A6FC7E381}"/>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58336" y="1078849"/>
            <a:ext cx="2784700" cy="1894005"/>
          </a:xfrm>
          <a:prstGeom prst="rect">
            <a:avLst/>
          </a:prstGeom>
          <a:noFill/>
        </p:spPr>
      </p:pic>
      <p:sp>
        <p:nvSpPr>
          <p:cNvPr id="36" name="Rectangle 35">
            <a:extLst>
              <a:ext uri="{FF2B5EF4-FFF2-40B4-BE49-F238E27FC236}">
                <a16:creationId xmlns:a16="http://schemas.microsoft.com/office/drawing/2014/main" id="{DE5EC5CE-C2C3-4ABC-8672-A86010657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41DA037-ADF2-4A57-B4F3-68A3DC91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13DD70C-A9D7-4E64-9001-DE337AFE3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hart, sunburst chart&#10;&#10;Description automatically generated">
            <a:extLst>
              <a:ext uri="{FF2B5EF4-FFF2-40B4-BE49-F238E27FC236}">
                <a16:creationId xmlns:a16="http://schemas.microsoft.com/office/drawing/2014/main" id="{E46580B5-A25D-4B36-B405-4DACCFA40838}"/>
              </a:ext>
            </a:extLst>
          </p:cNvPr>
          <p:cNvPicPr>
            <a:picLocks noChangeAspect="1"/>
          </p:cNvPicPr>
          <p:nvPr/>
        </p:nvPicPr>
        <p:blipFill>
          <a:blip r:embed="rId4"/>
          <a:stretch>
            <a:fillRect/>
          </a:stretch>
        </p:blipFill>
        <p:spPr>
          <a:xfrm>
            <a:off x="3664752" y="3069855"/>
            <a:ext cx="2295082" cy="2295082"/>
          </a:xfrm>
          <a:prstGeom prst="rect">
            <a:avLst/>
          </a:prstGeom>
        </p:spPr>
      </p:pic>
      <p:cxnSp>
        <p:nvCxnSpPr>
          <p:cNvPr id="42" name="Straight Connector 41">
            <a:extLst>
              <a:ext uri="{FF2B5EF4-FFF2-40B4-BE49-F238E27FC236}">
                <a16:creationId xmlns:a16="http://schemas.microsoft.com/office/drawing/2014/main" id="{F3A65A51-8114-4437-8E04-A4FD05BD89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27839" y="4343400"/>
            <a:ext cx="39319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1FA22CF-116B-4645-966C-12602996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1404B88B-611D-49A6-A6CE-50699B730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48666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A1A5E-06CD-4968-81A4-62CF7F625934}"/>
              </a:ext>
            </a:extLst>
          </p:cNvPr>
          <p:cNvSpPr>
            <a:spLocks noGrp="1"/>
          </p:cNvSpPr>
          <p:nvPr>
            <p:ph type="title"/>
          </p:nvPr>
        </p:nvSpPr>
        <p:spPr>
          <a:xfrm>
            <a:off x="1203158" y="106130"/>
            <a:ext cx="10058400" cy="1450757"/>
          </a:xfrm>
        </p:spPr>
        <p:txBody>
          <a:bodyPr>
            <a:normAutofit/>
          </a:bodyPr>
          <a:lstStyle/>
          <a:p>
            <a:r>
              <a:rPr lang="en-US" sz="4200" b="1" dirty="0">
                <a:solidFill>
                  <a:schemeClr val="accent5">
                    <a:lumMod val="50000"/>
                  </a:schemeClr>
                </a:solidFill>
              </a:rPr>
              <a:t>Keeping Employment Successful – </a:t>
            </a:r>
            <a:r>
              <a:rPr lang="en-US" sz="4200" b="1" i="1" dirty="0">
                <a:solidFill>
                  <a:schemeClr val="accent5">
                    <a:lumMod val="50000"/>
                  </a:schemeClr>
                </a:solidFill>
              </a:rPr>
              <a:t>Together!</a:t>
            </a:r>
          </a:p>
        </p:txBody>
      </p:sp>
      <p:sp>
        <p:nvSpPr>
          <p:cNvPr id="3" name="Content Placeholder 2">
            <a:extLst>
              <a:ext uri="{FF2B5EF4-FFF2-40B4-BE49-F238E27FC236}">
                <a16:creationId xmlns:a16="http://schemas.microsoft.com/office/drawing/2014/main" id="{756A550C-7A90-4886-8CDA-77D8AA718A13}"/>
              </a:ext>
            </a:extLst>
          </p:cNvPr>
          <p:cNvSpPr>
            <a:spLocks noGrp="1"/>
          </p:cNvSpPr>
          <p:nvPr>
            <p:ph idx="1"/>
          </p:nvPr>
        </p:nvSpPr>
        <p:spPr>
          <a:xfrm>
            <a:off x="1042730" y="1797283"/>
            <a:ext cx="7339262" cy="4126834"/>
          </a:xfrm>
        </p:spPr>
        <p:txBody>
          <a:bodyPr>
            <a:normAutofit/>
          </a:bodyPr>
          <a:lstStyle/>
          <a:p>
            <a:pPr marL="0" indent="0">
              <a:buNone/>
            </a:pPr>
            <a:endParaRPr lang="en-US" sz="200" dirty="0"/>
          </a:p>
          <a:p>
            <a:pPr marL="0" indent="0">
              <a:buNone/>
            </a:pPr>
            <a:r>
              <a:rPr lang="en-US" sz="2800" b="1" dirty="0">
                <a:solidFill>
                  <a:schemeClr val="accent1"/>
                </a:solidFill>
              </a:rPr>
              <a:t>Keep in Mind:</a:t>
            </a:r>
            <a:endParaRPr lang="en-US" sz="2800" dirty="0">
              <a:solidFill>
                <a:schemeClr val="accent1"/>
              </a:solidFill>
            </a:endParaRPr>
          </a:p>
          <a:p>
            <a:pPr marL="288925" indent="-288925">
              <a:buClr>
                <a:srgbClr val="09385B"/>
              </a:buClr>
              <a:buFont typeface="Arial" panose="020B0604020202020204" pitchFamily="34" charset="0"/>
              <a:buChar char="•"/>
            </a:pPr>
            <a:r>
              <a:rPr lang="en-US" sz="2800" dirty="0"/>
              <a:t>This is an innovative, new approach –                                   let’s learn as we go </a:t>
            </a:r>
          </a:p>
          <a:p>
            <a:pPr>
              <a:buClr>
                <a:srgbClr val="09385B"/>
              </a:buClr>
              <a:buFont typeface="Arial" panose="020B0604020202020204" pitchFamily="34" charset="0"/>
              <a:buChar char="•"/>
            </a:pPr>
            <a:r>
              <a:rPr lang="en-US" sz="2800" dirty="0"/>
              <a:t>  Communication will be key!</a:t>
            </a:r>
          </a:p>
          <a:p>
            <a:pPr marL="288925" indent="-288925">
              <a:buClr>
                <a:srgbClr val="09385B"/>
              </a:buClr>
              <a:buFont typeface="Arial" panose="020B0604020202020204" pitchFamily="34" charset="0"/>
              <a:buChar char="•"/>
            </a:pPr>
            <a:r>
              <a:rPr lang="en-US" sz="2800" dirty="0"/>
              <a:t>Keeping a positive                                                                               “we can do this together” attitude</a:t>
            </a:r>
          </a:p>
          <a:p>
            <a:pPr marL="288925" indent="-288925">
              <a:buClr>
                <a:srgbClr val="09385B"/>
              </a:buClr>
              <a:buFont typeface="Arial" panose="020B0604020202020204" pitchFamily="34" charset="0"/>
              <a:buChar char="•"/>
            </a:pPr>
            <a:r>
              <a:rPr lang="en-US" sz="2800" dirty="0"/>
              <a:t>Individual is at the center &amp; should lead/                          be very engaged in the effort</a:t>
            </a:r>
          </a:p>
          <a:p>
            <a:endParaRPr lang="en-US" dirty="0"/>
          </a:p>
          <a:p>
            <a:endParaRPr lang="en-US" dirty="0"/>
          </a:p>
        </p:txBody>
      </p:sp>
      <p:pic>
        <p:nvPicPr>
          <p:cNvPr id="4098" name="Picture 2" descr="Image result for people talking to each other">
            <a:extLst>
              <a:ext uri="{FF2B5EF4-FFF2-40B4-BE49-F238E27FC236}">
                <a16:creationId xmlns:a16="http://schemas.microsoft.com/office/drawing/2014/main" id="{1DAD9E89-8C6A-41FB-9CD7-BF3DF4D96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901" y="1931069"/>
            <a:ext cx="4456495" cy="27853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4D7FEF-12B6-437A-89AB-C24BDF409145}"/>
              </a:ext>
            </a:extLst>
          </p:cNvPr>
          <p:cNvSpPr/>
          <p:nvPr/>
        </p:nvSpPr>
        <p:spPr>
          <a:xfrm>
            <a:off x="9798742" y="4716378"/>
            <a:ext cx="1779654" cy="246221"/>
          </a:xfrm>
          <a:prstGeom prst="rect">
            <a:avLst/>
          </a:prstGeom>
        </p:spPr>
        <p:txBody>
          <a:bodyPr wrap="none">
            <a:spAutoFit/>
          </a:bodyPr>
          <a:lstStyle/>
          <a:p>
            <a:r>
              <a:rPr lang="en-US" sz="1000" dirty="0">
                <a:solidFill>
                  <a:srgbClr val="4D4D4D"/>
                </a:solidFill>
                <a:latin typeface="Roboto Condensed"/>
              </a:rPr>
              <a:t>Marina </a:t>
            </a:r>
            <a:r>
              <a:rPr lang="en-US" sz="1000" dirty="0" err="1">
                <a:solidFill>
                  <a:srgbClr val="4D4D4D"/>
                </a:solidFill>
                <a:latin typeface="Roboto Condensed"/>
              </a:rPr>
              <a:t>Zlochin</a:t>
            </a:r>
            <a:r>
              <a:rPr lang="en-US" sz="1000" dirty="0">
                <a:solidFill>
                  <a:srgbClr val="4D4D4D"/>
                </a:solidFill>
                <a:latin typeface="Roboto Condensed"/>
              </a:rPr>
              <a:t>/Adobe Stock</a:t>
            </a:r>
            <a:endParaRPr lang="en-US" sz="1000" dirty="0"/>
          </a:p>
        </p:txBody>
      </p:sp>
    </p:spTree>
    <p:extLst>
      <p:ext uri="{BB962C8B-B14F-4D97-AF65-F5344CB8AC3E}">
        <p14:creationId xmlns:p14="http://schemas.microsoft.com/office/powerpoint/2010/main" val="19732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4D65-3E62-4842-829B-984B723C4A69}"/>
              </a:ext>
            </a:extLst>
          </p:cNvPr>
          <p:cNvSpPr>
            <a:spLocks noGrp="1"/>
          </p:cNvSpPr>
          <p:nvPr>
            <p:ph type="title"/>
          </p:nvPr>
        </p:nvSpPr>
        <p:spPr>
          <a:xfrm>
            <a:off x="457200" y="594359"/>
            <a:ext cx="3387012" cy="2286000"/>
          </a:xfrm>
        </p:spPr>
        <p:txBody>
          <a:bodyPr>
            <a:normAutofit/>
          </a:bodyPr>
          <a:lstStyle/>
          <a:p>
            <a:r>
              <a:rPr lang="en-US" sz="4000" b="1" dirty="0">
                <a:solidFill>
                  <a:schemeClr val="tx1">
                    <a:lumMod val="75000"/>
                    <a:lumOff val="25000"/>
                  </a:schemeClr>
                </a:solidFill>
              </a:rPr>
              <a:t>The Job Keeping Plan</a:t>
            </a:r>
          </a:p>
        </p:txBody>
      </p:sp>
      <p:sp>
        <p:nvSpPr>
          <p:cNvPr id="3" name="Content Placeholder 2">
            <a:extLst>
              <a:ext uri="{FF2B5EF4-FFF2-40B4-BE49-F238E27FC236}">
                <a16:creationId xmlns:a16="http://schemas.microsoft.com/office/drawing/2014/main" id="{84D961DE-6917-44D5-A216-5DA109DACC76}"/>
              </a:ext>
            </a:extLst>
          </p:cNvPr>
          <p:cNvSpPr>
            <a:spLocks noGrp="1"/>
          </p:cNvSpPr>
          <p:nvPr>
            <p:ph idx="1"/>
          </p:nvPr>
        </p:nvSpPr>
        <p:spPr/>
        <p:txBody>
          <a:bodyPr>
            <a:normAutofit/>
          </a:bodyPr>
          <a:lstStyle/>
          <a:p>
            <a:pPr>
              <a:buClr>
                <a:schemeClr val="accent5">
                  <a:lumMod val="50000"/>
                </a:schemeClr>
              </a:buClr>
              <a:buFont typeface="+mj-lt"/>
              <a:buAutoNum type="arabicPeriod"/>
            </a:pPr>
            <a:r>
              <a:rPr lang="en-US" sz="2600" dirty="0"/>
              <a:t> Member Information</a:t>
            </a:r>
          </a:p>
          <a:p>
            <a:pPr>
              <a:buClr>
                <a:schemeClr val="accent5">
                  <a:lumMod val="50000"/>
                </a:schemeClr>
              </a:buClr>
              <a:buFont typeface="+mj-lt"/>
              <a:buAutoNum type="arabicPeriod"/>
            </a:pPr>
            <a:r>
              <a:rPr lang="en-US" sz="2600" dirty="0"/>
              <a:t> Residential Provider Information</a:t>
            </a:r>
          </a:p>
          <a:p>
            <a:pPr>
              <a:buClr>
                <a:schemeClr val="accent5">
                  <a:lumMod val="50000"/>
                </a:schemeClr>
              </a:buClr>
              <a:buFont typeface="+mj-lt"/>
              <a:buAutoNum type="arabicPeriod"/>
            </a:pPr>
            <a:r>
              <a:rPr lang="en-US" sz="2600" dirty="0"/>
              <a:t> Source for Employment Supports</a:t>
            </a:r>
          </a:p>
          <a:p>
            <a:pPr>
              <a:spcAft>
                <a:spcPts val="800"/>
              </a:spcAft>
              <a:buClr>
                <a:schemeClr val="accent5">
                  <a:lumMod val="50000"/>
                </a:schemeClr>
              </a:buClr>
              <a:buFont typeface="+mj-lt"/>
              <a:buAutoNum type="arabicPeriod"/>
            </a:pPr>
            <a:r>
              <a:rPr lang="en-US" sz="2600" dirty="0"/>
              <a:t> Network of Support</a:t>
            </a:r>
            <a:endParaRPr lang="en-US" sz="100" dirty="0"/>
          </a:p>
          <a:p>
            <a:pPr marL="284163" indent="-284163">
              <a:lnSpc>
                <a:spcPct val="120000"/>
              </a:lnSpc>
              <a:spcBef>
                <a:spcPts val="600"/>
              </a:spcBef>
              <a:buClr>
                <a:schemeClr val="accent5">
                  <a:lumMod val="50000"/>
                </a:schemeClr>
              </a:buClr>
              <a:buFont typeface="+mj-lt"/>
              <a:buAutoNum type="arabicPeriod"/>
            </a:pPr>
            <a:r>
              <a:rPr lang="en-US" sz="2600" dirty="0"/>
              <a:t>Employment Check-in</a:t>
            </a:r>
          </a:p>
          <a:p>
            <a:pPr>
              <a:buClr>
                <a:schemeClr val="accent5">
                  <a:lumMod val="50000"/>
                </a:schemeClr>
              </a:buClr>
              <a:buFont typeface="+mj-lt"/>
              <a:buAutoNum type="arabicPeriod"/>
            </a:pPr>
            <a:r>
              <a:rPr lang="en-US" sz="2600" dirty="0"/>
              <a:t> Quick Self-Assess for Residential Provider</a:t>
            </a:r>
          </a:p>
          <a:p>
            <a:pPr>
              <a:buClr>
                <a:schemeClr val="accent5">
                  <a:lumMod val="50000"/>
                </a:schemeClr>
              </a:buClr>
              <a:buFont typeface="+mj-lt"/>
              <a:buAutoNum type="arabicPeriod"/>
            </a:pPr>
            <a:r>
              <a:rPr lang="en-US" sz="2600" dirty="0"/>
              <a:t> Job Keeping Action Plan &amp; Log</a:t>
            </a:r>
          </a:p>
          <a:p>
            <a:pPr marL="0" indent="0">
              <a:buClr>
                <a:schemeClr val="accent5">
                  <a:lumMod val="50000"/>
                </a:schemeClr>
              </a:buClr>
              <a:buNone/>
            </a:pPr>
            <a:endParaRPr lang="en-US" dirty="0"/>
          </a:p>
          <a:p>
            <a:pPr marL="0" indent="0">
              <a:buNone/>
            </a:pPr>
            <a:r>
              <a:rPr lang="en-US" b="1" i="1" dirty="0"/>
              <a:t>Plus</a:t>
            </a:r>
            <a:r>
              <a:rPr lang="en-US" dirty="0"/>
              <a:t> – </a:t>
            </a:r>
            <a:r>
              <a:rPr lang="en-US" b="1" dirty="0"/>
              <a:t>Support &amp; Activities Checklist</a:t>
            </a:r>
          </a:p>
          <a:p>
            <a:pPr>
              <a:buFont typeface="+mj-lt"/>
              <a:buAutoNum type="arabicPeriod"/>
            </a:pPr>
            <a:endParaRPr lang="en-US" dirty="0"/>
          </a:p>
          <a:p>
            <a:pPr>
              <a:buFont typeface="+mj-lt"/>
              <a:buAutoNum type="arabicPeriod"/>
            </a:pPr>
            <a:endParaRPr lang="en-US" dirty="0"/>
          </a:p>
        </p:txBody>
      </p:sp>
      <p:sp>
        <p:nvSpPr>
          <p:cNvPr id="4" name="Text Placeholder 3">
            <a:extLst>
              <a:ext uri="{FF2B5EF4-FFF2-40B4-BE49-F238E27FC236}">
                <a16:creationId xmlns:a16="http://schemas.microsoft.com/office/drawing/2014/main" id="{87292DF7-71FB-46E3-BB8A-0C6826D7A42E}"/>
              </a:ext>
            </a:extLst>
          </p:cNvPr>
          <p:cNvSpPr>
            <a:spLocks noGrp="1"/>
          </p:cNvSpPr>
          <p:nvPr>
            <p:ph type="body" sz="half" idx="2"/>
          </p:nvPr>
        </p:nvSpPr>
        <p:spPr/>
        <p:txBody>
          <a:bodyPr>
            <a:normAutofit/>
          </a:bodyPr>
          <a:lstStyle/>
          <a:p>
            <a:r>
              <a:rPr lang="en-US" sz="2000" b="1" i="1" dirty="0"/>
              <a:t>Summary</a:t>
            </a:r>
          </a:p>
        </p:txBody>
      </p:sp>
      <p:pic>
        <p:nvPicPr>
          <p:cNvPr id="5" name="Picture 4" descr="Image result for inclusa wisconsin">
            <a:extLst>
              <a:ext uri="{FF2B5EF4-FFF2-40B4-BE49-F238E27FC236}">
                <a16:creationId xmlns:a16="http://schemas.microsoft.com/office/drawing/2014/main" id="{EFBCF4EA-C533-4759-A6F8-662A61735A4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67476" y="4698123"/>
            <a:ext cx="2582549" cy="1725903"/>
          </a:xfrm>
          <a:prstGeom prst="rect">
            <a:avLst/>
          </a:prstGeom>
          <a:noFill/>
          <a:ln>
            <a:noFill/>
          </a:ln>
        </p:spPr>
      </p:pic>
    </p:spTree>
    <p:extLst>
      <p:ext uri="{BB962C8B-B14F-4D97-AF65-F5344CB8AC3E}">
        <p14:creationId xmlns:p14="http://schemas.microsoft.com/office/powerpoint/2010/main" val="2943034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CFF03F7-9329-4BBB-8C5B-12870CA13C3A}"/>
              </a:ext>
            </a:extLst>
          </p:cNvPr>
          <p:cNvSpPr/>
          <p:nvPr/>
        </p:nvSpPr>
        <p:spPr>
          <a:xfrm>
            <a:off x="932302" y="1914702"/>
            <a:ext cx="10435913" cy="4189535"/>
          </a:xfrm>
          <a:prstGeom prst="roundRect">
            <a:avLst/>
          </a:prstGeom>
          <a:solidFill>
            <a:srgbClr val="E3EA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499D8E-32C0-447F-8D28-4958FC472714}"/>
              </a:ext>
            </a:extLst>
          </p:cNvPr>
          <p:cNvSpPr>
            <a:spLocks noGrp="1"/>
          </p:cNvSpPr>
          <p:nvPr>
            <p:ph type="title"/>
          </p:nvPr>
        </p:nvSpPr>
        <p:spPr>
          <a:xfrm>
            <a:off x="1108257" y="331076"/>
            <a:ext cx="9617407" cy="1320800"/>
          </a:xfrm>
        </p:spPr>
        <p:txBody>
          <a:bodyPr/>
          <a:lstStyle/>
          <a:p>
            <a:r>
              <a:rPr lang="en-US" sz="3600" i="1" dirty="0">
                <a:solidFill>
                  <a:schemeClr val="accent5">
                    <a:lumMod val="50000"/>
                  </a:schemeClr>
                </a:solidFill>
              </a:rPr>
              <a:t>Completing Page #1 </a:t>
            </a:r>
            <a:r>
              <a:rPr lang="en-US" sz="4000" dirty="0">
                <a:solidFill>
                  <a:schemeClr val="accent5">
                    <a:lumMod val="50000"/>
                  </a:schemeClr>
                </a:solidFill>
              </a:rPr>
              <a:t>   </a:t>
            </a:r>
            <a:r>
              <a:rPr lang="en-US" sz="4000" dirty="0"/>
              <a:t>		             </a:t>
            </a:r>
            <a:r>
              <a:rPr lang="en-US" sz="4400" b="1" dirty="0"/>
              <a:t>Basic Info</a:t>
            </a:r>
            <a:endParaRPr lang="en-US" b="1" dirty="0"/>
          </a:p>
        </p:txBody>
      </p:sp>
      <p:sp>
        <p:nvSpPr>
          <p:cNvPr id="3" name="Content Placeholder 2">
            <a:extLst>
              <a:ext uri="{FF2B5EF4-FFF2-40B4-BE49-F238E27FC236}">
                <a16:creationId xmlns:a16="http://schemas.microsoft.com/office/drawing/2014/main" id="{32694AF2-5DE7-4715-9252-1E2556015B9E}"/>
              </a:ext>
            </a:extLst>
          </p:cNvPr>
          <p:cNvSpPr>
            <a:spLocks noGrp="1"/>
          </p:cNvSpPr>
          <p:nvPr>
            <p:ph idx="1"/>
          </p:nvPr>
        </p:nvSpPr>
        <p:spPr>
          <a:xfrm>
            <a:off x="1219469" y="1942944"/>
            <a:ext cx="8596668" cy="5380891"/>
          </a:xfrm>
        </p:spPr>
        <p:txBody>
          <a:bodyPr>
            <a:normAutofit/>
          </a:bodyPr>
          <a:lstStyle/>
          <a:p>
            <a:pPr marL="0" indent="0">
              <a:buNone/>
            </a:pPr>
            <a:r>
              <a:rPr lang="en-US" sz="2400" b="1" dirty="0">
                <a:solidFill>
                  <a:schemeClr val="accent5">
                    <a:lumMod val="50000"/>
                  </a:schemeClr>
                </a:solidFill>
              </a:rPr>
              <a:t>Sections</a:t>
            </a:r>
          </a:p>
          <a:p>
            <a:pPr marL="514350" indent="-514350">
              <a:buClr>
                <a:schemeClr val="accent6">
                  <a:lumMod val="50000"/>
                </a:schemeClr>
              </a:buClr>
              <a:buFont typeface="+mj-lt"/>
              <a:buAutoNum type="arabicPeriod"/>
            </a:pPr>
            <a:r>
              <a:rPr lang="en-US" sz="2600" b="1" dirty="0">
                <a:solidFill>
                  <a:schemeClr val="tx1">
                    <a:lumMod val="50000"/>
                    <a:lumOff val="50000"/>
                  </a:schemeClr>
                </a:solidFill>
              </a:rPr>
              <a:t>Member Information</a:t>
            </a:r>
          </a:p>
          <a:p>
            <a:pPr marL="914400" lvl="1" indent="-222250">
              <a:buClr>
                <a:schemeClr val="accent6">
                  <a:lumMod val="50000"/>
                </a:schemeClr>
              </a:buClr>
              <a:buNone/>
              <a:tabLst>
                <a:tab pos="914400" algn="l"/>
              </a:tabLst>
            </a:pPr>
            <a:r>
              <a:rPr lang="en-US" sz="2000" dirty="0">
                <a:sym typeface="Wingdings" panose="05000000000000000000" pitchFamily="2" charset="2"/>
              </a:rPr>
              <a:t></a:t>
            </a:r>
            <a:r>
              <a:rPr lang="en-US" sz="2000" dirty="0"/>
              <a:t>Check box to indicate member is already working in CIE and Community Resource Coordinator (CRC) has verified eligibility</a:t>
            </a:r>
          </a:p>
          <a:p>
            <a:pPr marL="514350" indent="-514350">
              <a:buClr>
                <a:schemeClr val="accent6">
                  <a:lumMod val="50000"/>
                </a:schemeClr>
              </a:buClr>
              <a:buFont typeface="+mj-lt"/>
              <a:buAutoNum type="arabicPeriod"/>
            </a:pPr>
            <a:r>
              <a:rPr lang="en-US" sz="2800" b="1" dirty="0">
                <a:solidFill>
                  <a:schemeClr val="tx1">
                    <a:lumMod val="50000"/>
                    <a:lumOff val="50000"/>
                  </a:schemeClr>
                </a:solidFill>
              </a:rPr>
              <a:t>Provider Information</a:t>
            </a:r>
          </a:p>
          <a:p>
            <a:pPr marL="919163" lvl="1" indent="-285750">
              <a:buClr>
                <a:schemeClr val="accent6">
                  <a:lumMod val="50000"/>
                </a:schemeClr>
              </a:buClr>
              <a:buFont typeface="Arial" panose="020B0604020202020204" pitchFamily="34" charset="0"/>
              <a:buChar char="•"/>
            </a:pPr>
            <a:r>
              <a:rPr lang="en-US" sz="2000" dirty="0"/>
              <a:t>List agency and name/contact information for Staff Person who is developing plan with the member</a:t>
            </a:r>
          </a:p>
          <a:p>
            <a:pPr marL="341313" indent="-341313">
              <a:buClr>
                <a:schemeClr val="accent6">
                  <a:lumMod val="50000"/>
                </a:schemeClr>
              </a:buClr>
              <a:buFont typeface="+mj-lt"/>
              <a:buAutoNum type="arabicPeriod"/>
            </a:pPr>
            <a:r>
              <a:rPr lang="en-US" sz="2800" b="1" dirty="0">
                <a:solidFill>
                  <a:schemeClr val="tx1">
                    <a:lumMod val="50000"/>
                    <a:lumOff val="50000"/>
                  </a:schemeClr>
                </a:solidFill>
              </a:rPr>
              <a:t>  Source for Employment Supports</a:t>
            </a:r>
            <a:endParaRPr lang="en-US" sz="2600" b="1" dirty="0">
              <a:solidFill>
                <a:schemeClr val="tx1">
                  <a:lumMod val="50000"/>
                  <a:lumOff val="50000"/>
                </a:schemeClr>
              </a:solidFill>
            </a:endParaRPr>
          </a:p>
          <a:p>
            <a:pPr marL="919163" lvl="1" indent="-285750">
              <a:buClr>
                <a:schemeClr val="accent6">
                  <a:lumMod val="50000"/>
                </a:schemeClr>
              </a:buClr>
              <a:buFont typeface="Arial" panose="020B0604020202020204" pitchFamily="34" charset="0"/>
              <a:buChar char="•"/>
            </a:pPr>
            <a:r>
              <a:rPr lang="en-US" sz="2000" dirty="0"/>
              <a:t>Fill out if member already has an </a:t>
            </a:r>
            <a:r>
              <a:rPr lang="en-US" sz="2000" dirty="0" err="1"/>
              <a:t>Inclusa</a:t>
            </a:r>
            <a:r>
              <a:rPr lang="en-US" sz="2000" dirty="0"/>
              <a:t> Supported Employment provider helping them on the job </a:t>
            </a:r>
            <a:r>
              <a:rPr lang="en-US" sz="2000" u="sng" dirty="0"/>
              <a:t>OR</a:t>
            </a:r>
            <a:r>
              <a:rPr lang="en-US" sz="2000" dirty="0"/>
              <a:t> </a:t>
            </a:r>
            <a:r>
              <a:rPr lang="en-US" sz="2000" dirty="0">
                <a:sym typeface="Wingdings" panose="05000000000000000000" pitchFamily="2" charset="2"/>
              </a:rPr>
              <a:t> box </a:t>
            </a:r>
            <a:r>
              <a:rPr lang="en-US" sz="2000" dirty="0"/>
              <a:t>if not used currently</a:t>
            </a:r>
            <a:endParaRPr lang="en-US" sz="1400" dirty="0"/>
          </a:p>
        </p:txBody>
      </p:sp>
      <p:sp>
        <p:nvSpPr>
          <p:cNvPr id="6" name="TextBox 5">
            <a:extLst>
              <a:ext uri="{FF2B5EF4-FFF2-40B4-BE49-F238E27FC236}">
                <a16:creationId xmlns:a16="http://schemas.microsoft.com/office/drawing/2014/main" id="{92A68473-2E3D-495D-9B15-55B6698E7BC8}"/>
              </a:ext>
            </a:extLst>
          </p:cNvPr>
          <p:cNvSpPr txBox="1"/>
          <p:nvPr/>
        </p:nvSpPr>
        <p:spPr>
          <a:xfrm>
            <a:off x="1108258" y="622144"/>
            <a:ext cx="2959768" cy="369332"/>
          </a:xfrm>
          <a:prstGeom prst="rect">
            <a:avLst/>
          </a:prstGeom>
          <a:noFill/>
        </p:spPr>
        <p:txBody>
          <a:bodyPr wrap="square" rtlCol="0">
            <a:spAutoFit/>
          </a:bodyPr>
          <a:lstStyle/>
          <a:p>
            <a:r>
              <a:rPr lang="en-US" b="1" dirty="0">
                <a:solidFill>
                  <a:schemeClr val="accent5">
                    <a:lumMod val="50000"/>
                  </a:schemeClr>
                </a:solidFill>
              </a:rPr>
              <a:t>The Job Keeping Plan</a:t>
            </a:r>
          </a:p>
        </p:txBody>
      </p:sp>
    </p:spTree>
    <p:extLst>
      <p:ext uri="{BB962C8B-B14F-4D97-AF65-F5344CB8AC3E}">
        <p14:creationId xmlns:p14="http://schemas.microsoft.com/office/powerpoint/2010/main" val="2398631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D1AF6A07-3176-4804-8101-D03C184A7574}"/>
              </a:ext>
            </a:extLst>
          </p:cNvPr>
          <p:cNvSpPr/>
          <p:nvPr/>
        </p:nvSpPr>
        <p:spPr>
          <a:xfrm>
            <a:off x="1038002" y="1870062"/>
            <a:ext cx="9017876" cy="4289897"/>
          </a:xfrm>
          <a:prstGeom prst="roundRect">
            <a:avLst/>
          </a:prstGeom>
          <a:solidFill>
            <a:srgbClr val="E3EA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FFC653-2EDC-4E8C-9E6C-1C07C4399CEC}"/>
              </a:ext>
            </a:extLst>
          </p:cNvPr>
          <p:cNvSpPr>
            <a:spLocks noGrp="1"/>
          </p:cNvSpPr>
          <p:nvPr>
            <p:ph type="title"/>
          </p:nvPr>
        </p:nvSpPr>
        <p:spPr>
          <a:xfrm>
            <a:off x="1038002" y="393036"/>
            <a:ext cx="3582658" cy="1320800"/>
          </a:xfrm>
        </p:spPr>
        <p:txBody>
          <a:bodyPr>
            <a:normAutofit/>
          </a:bodyPr>
          <a:lstStyle/>
          <a:p>
            <a:r>
              <a:rPr lang="en-US" sz="3200" i="1" dirty="0">
                <a:solidFill>
                  <a:schemeClr val="accent5">
                    <a:lumMod val="50000"/>
                  </a:schemeClr>
                </a:solidFill>
              </a:rPr>
              <a:t>Completing Page #2</a:t>
            </a:r>
            <a:endParaRPr lang="en-US" b="1" dirty="0"/>
          </a:p>
        </p:txBody>
      </p:sp>
      <p:sp>
        <p:nvSpPr>
          <p:cNvPr id="3" name="Content Placeholder 2">
            <a:extLst>
              <a:ext uri="{FF2B5EF4-FFF2-40B4-BE49-F238E27FC236}">
                <a16:creationId xmlns:a16="http://schemas.microsoft.com/office/drawing/2014/main" id="{F25CD2F6-1667-4729-9DF5-1C3BA74F3484}"/>
              </a:ext>
            </a:extLst>
          </p:cNvPr>
          <p:cNvSpPr>
            <a:spLocks noGrp="1"/>
          </p:cNvSpPr>
          <p:nvPr>
            <p:ph idx="1"/>
          </p:nvPr>
        </p:nvSpPr>
        <p:spPr>
          <a:xfrm>
            <a:off x="1396489" y="1681392"/>
            <a:ext cx="8596668" cy="4754179"/>
          </a:xfrm>
        </p:spPr>
        <p:txBody>
          <a:bodyPr>
            <a:normAutofit/>
          </a:bodyPr>
          <a:lstStyle/>
          <a:p>
            <a:pPr marL="0" indent="0">
              <a:buClr>
                <a:schemeClr val="accent6">
                  <a:lumMod val="50000"/>
                </a:schemeClr>
              </a:buClr>
              <a:buNone/>
            </a:pPr>
            <a:endParaRPr lang="en-US" sz="2400" b="1" dirty="0">
              <a:solidFill>
                <a:schemeClr val="tx1">
                  <a:lumMod val="50000"/>
                  <a:lumOff val="50000"/>
                </a:schemeClr>
              </a:solidFill>
            </a:endParaRPr>
          </a:p>
          <a:p>
            <a:pPr marL="0" indent="0">
              <a:buNone/>
            </a:pPr>
            <a:r>
              <a:rPr lang="en-US" sz="2400" dirty="0"/>
              <a:t> Who in the member’s life can help create the Job Keeping Plan?</a:t>
            </a:r>
          </a:p>
          <a:p>
            <a:r>
              <a:rPr lang="en-US" sz="2400" dirty="0"/>
              <a:t>Who does the member have solid relationships with and is in regular contact with who can support their employment success?</a:t>
            </a:r>
          </a:p>
          <a:p>
            <a:endParaRPr lang="en-US" sz="100" dirty="0"/>
          </a:p>
          <a:p>
            <a:r>
              <a:rPr lang="en-US" sz="2400" b="1" dirty="0"/>
              <a:t>Key People to Engage</a:t>
            </a:r>
          </a:p>
          <a:p>
            <a:endParaRPr lang="en-US" sz="2000" dirty="0"/>
          </a:p>
          <a:p>
            <a:endParaRPr lang="en-US" sz="2000" dirty="0"/>
          </a:p>
          <a:p>
            <a:endParaRPr lang="en-US" sz="2000" dirty="0"/>
          </a:p>
          <a:p>
            <a:endParaRPr lang="en-US" sz="2000" dirty="0"/>
          </a:p>
          <a:p>
            <a:endParaRPr lang="en-US" sz="2000" dirty="0"/>
          </a:p>
          <a:p>
            <a:pPr marL="0" indent="0">
              <a:buNone/>
            </a:pPr>
            <a:endParaRPr lang="en-US" sz="900" dirty="0"/>
          </a:p>
        </p:txBody>
      </p:sp>
      <p:graphicFrame>
        <p:nvGraphicFramePr>
          <p:cNvPr id="6" name="Table 6">
            <a:extLst>
              <a:ext uri="{FF2B5EF4-FFF2-40B4-BE49-F238E27FC236}">
                <a16:creationId xmlns:a16="http://schemas.microsoft.com/office/drawing/2014/main" id="{C2E6C195-533A-4C5B-B1E9-D466A99FA442}"/>
              </a:ext>
            </a:extLst>
          </p:cNvPr>
          <p:cNvGraphicFramePr>
            <a:graphicFrameLocks noGrp="1"/>
          </p:cNvGraphicFramePr>
          <p:nvPr>
            <p:extLst>
              <p:ext uri="{D42A27DB-BD31-4B8C-83A1-F6EECF244321}">
                <p14:modId xmlns:p14="http://schemas.microsoft.com/office/powerpoint/2010/main" val="1341458623"/>
              </p:ext>
            </p:extLst>
          </p:nvPr>
        </p:nvGraphicFramePr>
        <p:xfrm>
          <a:off x="1280478" y="4252660"/>
          <a:ext cx="7965862" cy="1603327"/>
        </p:xfrm>
        <a:graphic>
          <a:graphicData uri="http://schemas.openxmlformats.org/drawingml/2006/table">
            <a:tbl>
              <a:tblPr firstRow="1" bandRow="1">
                <a:tableStyleId>{5C22544A-7EE6-4342-B048-85BDC9FD1C3A}</a:tableStyleId>
              </a:tblPr>
              <a:tblGrid>
                <a:gridCol w="3825952">
                  <a:extLst>
                    <a:ext uri="{9D8B030D-6E8A-4147-A177-3AD203B41FA5}">
                      <a16:colId xmlns:a16="http://schemas.microsoft.com/office/drawing/2014/main" val="2558433585"/>
                    </a:ext>
                  </a:extLst>
                </a:gridCol>
                <a:gridCol w="4139910">
                  <a:extLst>
                    <a:ext uri="{9D8B030D-6E8A-4147-A177-3AD203B41FA5}">
                      <a16:colId xmlns:a16="http://schemas.microsoft.com/office/drawing/2014/main" val="1794308728"/>
                    </a:ext>
                  </a:extLst>
                </a:gridCol>
              </a:tblGrid>
              <a:tr h="1603327">
                <a:tc>
                  <a:txBody>
                    <a:bodyPr/>
                    <a:lstStyle/>
                    <a:p>
                      <a:pPr marL="514350" lvl="1" indent="-282575">
                        <a:buFont typeface="Arial" panose="020B0604020202020204" pitchFamily="34" charset="0"/>
                        <a:buChar char="•"/>
                      </a:pPr>
                      <a:r>
                        <a:rPr lang="en-US" b="0" dirty="0">
                          <a:solidFill>
                            <a:schemeClr val="tx1">
                              <a:lumMod val="75000"/>
                              <a:lumOff val="25000"/>
                            </a:schemeClr>
                          </a:solidFill>
                        </a:rPr>
                        <a:t>Individual Member</a:t>
                      </a:r>
                    </a:p>
                    <a:p>
                      <a:pPr marL="514350" lvl="1" indent="-282575">
                        <a:buFont typeface="Arial" panose="020B0604020202020204" pitchFamily="34" charset="0"/>
                        <a:buChar char="•"/>
                      </a:pPr>
                      <a:r>
                        <a:rPr lang="en-US" b="0" dirty="0">
                          <a:solidFill>
                            <a:schemeClr val="tx1">
                              <a:lumMod val="75000"/>
                              <a:lumOff val="25000"/>
                            </a:schemeClr>
                          </a:solidFill>
                        </a:rPr>
                        <a:t>Legal Guardian</a:t>
                      </a:r>
                    </a:p>
                    <a:p>
                      <a:pPr marL="514350" lvl="1" indent="-282575">
                        <a:buFont typeface="Arial" panose="020B0604020202020204" pitchFamily="34" charset="0"/>
                        <a:buChar char="•"/>
                      </a:pPr>
                      <a:r>
                        <a:rPr lang="en-US" b="0" dirty="0" err="1">
                          <a:solidFill>
                            <a:schemeClr val="tx1">
                              <a:lumMod val="75000"/>
                              <a:lumOff val="25000"/>
                            </a:schemeClr>
                          </a:solidFill>
                        </a:rPr>
                        <a:t>Inclusa</a:t>
                      </a:r>
                      <a:r>
                        <a:rPr lang="en-US" b="0" dirty="0">
                          <a:solidFill>
                            <a:schemeClr val="tx1">
                              <a:lumMod val="75000"/>
                              <a:lumOff val="25000"/>
                            </a:schemeClr>
                          </a:solidFill>
                        </a:rPr>
                        <a:t> CRC</a:t>
                      </a:r>
                    </a:p>
                    <a:p>
                      <a:pPr marL="514350" lvl="1" indent="-282575">
                        <a:buFont typeface="Arial" panose="020B0604020202020204" pitchFamily="34" charset="0"/>
                        <a:buChar char="•"/>
                      </a:pPr>
                      <a:r>
                        <a:rPr lang="en-US" b="0" dirty="0">
                          <a:solidFill>
                            <a:schemeClr val="tx1">
                              <a:lumMod val="75000"/>
                              <a:lumOff val="25000"/>
                            </a:schemeClr>
                          </a:solidFill>
                        </a:rPr>
                        <a:t>Job Coach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err="1">
                          <a:solidFill>
                            <a:schemeClr val="tx1">
                              <a:lumMod val="75000"/>
                              <a:lumOff val="25000"/>
                            </a:schemeClr>
                          </a:solidFill>
                        </a:rPr>
                        <a:t>Prevoc</a:t>
                      </a:r>
                      <a:r>
                        <a:rPr lang="en-US" b="0" dirty="0">
                          <a:solidFill>
                            <a:schemeClr val="tx1">
                              <a:lumMod val="75000"/>
                              <a:lumOff val="25000"/>
                            </a:schemeClr>
                          </a:solidFill>
                        </a:rPr>
                        <a:t> Provider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lumMod val="75000"/>
                              <a:lumOff val="25000"/>
                            </a:schemeClr>
                          </a:solidFill>
                        </a:rPr>
                        <a:t>DVR Counselor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lumMod val="75000"/>
                              <a:lumOff val="25000"/>
                            </a:schemeClr>
                          </a:solidFill>
                        </a:rPr>
                        <a:t>Family Members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lumMod val="75000"/>
                              <a:lumOff val="25000"/>
                            </a:schemeClr>
                          </a:solidFill>
                        </a:rPr>
                        <a:t>Friends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0468111"/>
                  </a:ext>
                </a:extLst>
              </a:tr>
            </a:tbl>
          </a:graphicData>
        </a:graphic>
      </p:graphicFrame>
      <p:sp>
        <p:nvSpPr>
          <p:cNvPr id="8" name="Speech Bubble: Oval 7">
            <a:extLst>
              <a:ext uri="{FF2B5EF4-FFF2-40B4-BE49-F238E27FC236}">
                <a16:creationId xmlns:a16="http://schemas.microsoft.com/office/drawing/2014/main" id="{E95B74D9-896D-4E67-90EA-FB62072ACBC2}"/>
              </a:ext>
            </a:extLst>
          </p:cNvPr>
          <p:cNvSpPr/>
          <p:nvPr/>
        </p:nvSpPr>
        <p:spPr>
          <a:xfrm rot="690954">
            <a:off x="6854530" y="3698508"/>
            <a:ext cx="3137915" cy="1037295"/>
          </a:xfrm>
          <a:prstGeom prst="wedgeEllipseCallout">
            <a:avLst>
              <a:gd name="adj1" fmla="val -20971"/>
              <a:gd name="adj2" fmla="val 73069"/>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DF2CC8-7246-45EE-BE0A-3570535CEFF0}"/>
              </a:ext>
            </a:extLst>
          </p:cNvPr>
          <p:cNvSpPr txBox="1"/>
          <p:nvPr/>
        </p:nvSpPr>
        <p:spPr>
          <a:xfrm rot="935905">
            <a:off x="7134228" y="3957611"/>
            <a:ext cx="2989004" cy="707886"/>
          </a:xfrm>
          <a:prstGeom prst="rect">
            <a:avLst/>
          </a:prstGeom>
          <a:noFill/>
        </p:spPr>
        <p:txBody>
          <a:bodyPr wrap="square" rtlCol="0">
            <a:spAutoFit/>
          </a:bodyPr>
          <a:lstStyle/>
          <a:p>
            <a:r>
              <a:rPr lang="en-US" sz="2000" dirty="0">
                <a:solidFill>
                  <a:srgbClr val="912F60"/>
                </a:solidFill>
                <a:sym typeface="Wingdings" panose="05000000000000000000" pitchFamily="2" charset="2"/>
              </a:rPr>
              <a:t> If informed, engaged    &amp; supportive!</a:t>
            </a:r>
            <a:endParaRPr lang="en-US" sz="2000" dirty="0">
              <a:solidFill>
                <a:srgbClr val="912F60"/>
              </a:solidFill>
            </a:endParaRPr>
          </a:p>
        </p:txBody>
      </p:sp>
      <p:pic>
        <p:nvPicPr>
          <p:cNvPr id="10" name="Graphic 5" descr="Connections">
            <a:extLst>
              <a:ext uri="{FF2B5EF4-FFF2-40B4-BE49-F238E27FC236}">
                <a16:creationId xmlns:a16="http://schemas.microsoft.com/office/drawing/2014/main" id="{62087A4A-5194-453A-A78F-A4E1C10DB17F}"/>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34146" y="4091993"/>
            <a:ext cx="1497405" cy="1497405"/>
          </a:xfrm>
          <a:prstGeom prst="rect">
            <a:avLst/>
          </a:prstGeom>
        </p:spPr>
      </p:pic>
      <p:sp>
        <p:nvSpPr>
          <p:cNvPr id="12" name="TextBox 11">
            <a:extLst>
              <a:ext uri="{FF2B5EF4-FFF2-40B4-BE49-F238E27FC236}">
                <a16:creationId xmlns:a16="http://schemas.microsoft.com/office/drawing/2014/main" id="{D7468412-AA72-486A-9FC1-7661A63A6E2B}"/>
              </a:ext>
            </a:extLst>
          </p:cNvPr>
          <p:cNvSpPr txBox="1"/>
          <p:nvPr/>
        </p:nvSpPr>
        <p:spPr>
          <a:xfrm>
            <a:off x="10171889" y="1940832"/>
            <a:ext cx="1673270" cy="1938992"/>
          </a:xfrm>
          <a:prstGeom prst="rect">
            <a:avLst/>
          </a:prstGeom>
          <a:noFill/>
        </p:spPr>
        <p:txBody>
          <a:bodyPr wrap="square" rtlCol="0">
            <a:spAutoFit/>
          </a:bodyPr>
          <a:lstStyle/>
          <a:p>
            <a:r>
              <a:rPr lang="en-US" sz="1700" b="1" i="1" dirty="0">
                <a:solidFill>
                  <a:schemeClr val="accent3"/>
                </a:solidFill>
              </a:rPr>
              <a:t>REMEMBER:</a:t>
            </a:r>
            <a:r>
              <a:rPr lang="en-US" sz="1700" i="1" dirty="0"/>
              <a:t>                     If a Job Coach is involved, communicating &amp; coordinating </a:t>
            </a:r>
            <a:r>
              <a:rPr lang="en-US" sz="1700" b="1" i="1" u="sng" dirty="0"/>
              <a:t>are essential</a:t>
            </a:r>
          </a:p>
          <a:p>
            <a:endParaRPr lang="en-US" dirty="0"/>
          </a:p>
        </p:txBody>
      </p:sp>
      <p:sp>
        <p:nvSpPr>
          <p:cNvPr id="13" name="TextBox 12">
            <a:extLst>
              <a:ext uri="{FF2B5EF4-FFF2-40B4-BE49-F238E27FC236}">
                <a16:creationId xmlns:a16="http://schemas.microsoft.com/office/drawing/2014/main" id="{007C2EFC-3967-4614-99D3-214E72965841}"/>
              </a:ext>
            </a:extLst>
          </p:cNvPr>
          <p:cNvSpPr txBox="1"/>
          <p:nvPr/>
        </p:nvSpPr>
        <p:spPr>
          <a:xfrm>
            <a:off x="1098541" y="684104"/>
            <a:ext cx="2959768" cy="369332"/>
          </a:xfrm>
          <a:prstGeom prst="rect">
            <a:avLst/>
          </a:prstGeom>
          <a:noFill/>
        </p:spPr>
        <p:txBody>
          <a:bodyPr wrap="square" rtlCol="0">
            <a:spAutoFit/>
          </a:bodyPr>
          <a:lstStyle/>
          <a:p>
            <a:r>
              <a:rPr lang="en-US" b="1" dirty="0">
                <a:solidFill>
                  <a:schemeClr val="accent5">
                    <a:lumMod val="50000"/>
                  </a:schemeClr>
                </a:solidFill>
              </a:rPr>
              <a:t>The Job Keeping Plan</a:t>
            </a:r>
          </a:p>
        </p:txBody>
      </p:sp>
      <p:sp>
        <p:nvSpPr>
          <p:cNvPr id="5" name="TextBox 4">
            <a:extLst>
              <a:ext uri="{FF2B5EF4-FFF2-40B4-BE49-F238E27FC236}">
                <a16:creationId xmlns:a16="http://schemas.microsoft.com/office/drawing/2014/main" id="{2393BF77-1F24-4268-9554-D803565BA181}"/>
              </a:ext>
            </a:extLst>
          </p:cNvPr>
          <p:cNvSpPr txBox="1"/>
          <p:nvPr/>
        </p:nvSpPr>
        <p:spPr>
          <a:xfrm>
            <a:off x="10295824" y="5478401"/>
            <a:ext cx="1851235" cy="646331"/>
          </a:xfrm>
          <a:prstGeom prst="rect">
            <a:avLst/>
          </a:prstGeom>
          <a:noFill/>
        </p:spPr>
        <p:txBody>
          <a:bodyPr wrap="square" rtlCol="0">
            <a:spAutoFit/>
          </a:bodyPr>
          <a:lstStyle/>
          <a:p>
            <a:r>
              <a:rPr lang="en-US" b="1" dirty="0"/>
              <a:t>Employment is a Team Effort!</a:t>
            </a:r>
          </a:p>
        </p:txBody>
      </p:sp>
      <p:sp>
        <p:nvSpPr>
          <p:cNvPr id="14" name="TextBox 13">
            <a:extLst>
              <a:ext uri="{FF2B5EF4-FFF2-40B4-BE49-F238E27FC236}">
                <a16:creationId xmlns:a16="http://schemas.microsoft.com/office/drawing/2014/main" id="{0DAA1C97-F981-4EAF-8469-FD3F6BD03D7F}"/>
              </a:ext>
            </a:extLst>
          </p:cNvPr>
          <p:cNvSpPr txBox="1"/>
          <p:nvPr/>
        </p:nvSpPr>
        <p:spPr>
          <a:xfrm>
            <a:off x="6969842" y="599252"/>
            <a:ext cx="1453645" cy="461665"/>
          </a:xfrm>
          <a:prstGeom prst="rect">
            <a:avLst/>
          </a:prstGeom>
          <a:noFill/>
        </p:spPr>
        <p:txBody>
          <a:bodyPr wrap="square" rtlCol="0">
            <a:spAutoFit/>
          </a:bodyPr>
          <a:lstStyle/>
          <a:p>
            <a:r>
              <a:rPr lang="en-US" sz="2400" b="1" dirty="0">
                <a:solidFill>
                  <a:schemeClr val="accent5">
                    <a:lumMod val="50000"/>
                  </a:schemeClr>
                </a:solidFill>
              </a:rPr>
              <a:t>Section 4. </a:t>
            </a:r>
          </a:p>
        </p:txBody>
      </p:sp>
      <p:sp>
        <p:nvSpPr>
          <p:cNvPr id="15" name="Title 1">
            <a:extLst>
              <a:ext uri="{FF2B5EF4-FFF2-40B4-BE49-F238E27FC236}">
                <a16:creationId xmlns:a16="http://schemas.microsoft.com/office/drawing/2014/main" id="{2F7563B7-ECEC-4D74-A9E6-4482C4DD8F1C}"/>
              </a:ext>
            </a:extLst>
          </p:cNvPr>
          <p:cNvSpPr txBox="1">
            <a:spLocks/>
          </p:cNvSpPr>
          <p:nvPr/>
        </p:nvSpPr>
        <p:spPr>
          <a:xfrm>
            <a:off x="6969842" y="725011"/>
            <a:ext cx="4547936" cy="903694"/>
          </a:xfrm>
          <a:prstGeom prst="rect">
            <a:avLst/>
          </a:prstGeom>
        </p:spPr>
        <p:txBody>
          <a:bodyPr vert="horz" lIns="91440" tIns="45720" rIns="91440" bIns="45720" rtlCol="0" anchor="b">
            <a:normAutofit fontScale="900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br>
              <a:rPr lang="en-US" sz="4000" b="1" dirty="0"/>
            </a:br>
            <a:r>
              <a:rPr lang="en-US" sz="4000" b="1" dirty="0"/>
              <a:t>Network of Support</a:t>
            </a:r>
            <a:endParaRPr lang="en-US" sz="4200" b="1" dirty="0"/>
          </a:p>
        </p:txBody>
      </p:sp>
    </p:spTree>
    <p:extLst>
      <p:ext uri="{BB962C8B-B14F-4D97-AF65-F5344CB8AC3E}">
        <p14:creationId xmlns:p14="http://schemas.microsoft.com/office/powerpoint/2010/main" val="3877373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9D8E-32C0-447F-8D28-4958FC472714}"/>
              </a:ext>
            </a:extLst>
          </p:cNvPr>
          <p:cNvSpPr>
            <a:spLocks noGrp="1"/>
          </p:cNvSpPr>
          <p:nvPr>
            <p:ph type="title"/>
          </p:nvPr>
        </p:nvSpPr>
        <p:spPr>
          <a:xfrm>
            <a:off x="5948418" y="626424"/>
            <a:ext cx="4547936" cy="903694"/>
          </a:xfrm>
        </p:spPr>
        <p:txBody>
          <a:bodyPr>
            <a:normAutofit fontScale="90000"/>
          </a:bodyPr>
          <a:lstStyle/>
          <a:p>
            <a:br>
              <a:rPr lang="en-US" sz="4000" b="1" dirty="0"/>
            </a:br>
            <a:r>
              <a:rPr lang="en-US" sz="4000" b="1" dirty="0"/>
              <a:t>Employment Check-in</a:t>
            </a:r>
            <a:endParaRPr lang="en-US" sz="4200" b="1" dirty="0"/>
          </a:p>
        </p:txBody>
      </p:sp>
      <p:sp>
        <p:nvSpPr>
          <p:cNvPr id="3" name="Content Placeholder 2">
            <a:extLst>
              <a:ext uri="{FF2B5EF4-FFF2-40B4-BE49-F238E27FC236}">
                <a16:creationId xmlns:a16="http://schemas.microsoft.com/office/drawing/2014/main" id="{32694AF2-5DE7-4715-9252-1E2556015B9E}"/>
              </a:ext>
            </a:extLst>
          </p:cNvPr>
          <p:cNvSpPr>
            <a:spLocks noGrp="1"/>
          </p:cNvSpPr>
          <p:nvPr>
            <p:ph idx="1"/>
          </p:nvPr>
        </p:nvSpPr>
        <p:spPr>
          <a:xfrm>
            <a:off x="1335211" y="1651876"/>
            <a:ext cx="5328347" cy="5380891"/>
          </a:xfrm>
        </p:spPr>
        <p:txBody>
          <a:bodyPr>
            <a:normAutofit/>
          </a:bodyPr>
          <a:lstStyle/>
          <a:p>
            <a:pPr marL="0" indent="0">
              <a:buNone/>
            </a:pPr>
            <a:r>
              <a:rPr lang="en-US" sz="2400" b="1" dirty="0">
                <a:solidFill>
                  <a:srgbClr val="912F60"/>
                </a:solidFill>
              </a:rPr>
              <a:t> </a:t>
            </a:r>
          </a:p>
        </p:txBody>
      </p:sp>
      <p:sp>
        <p:nvSpPr>
          <p:cNvPr id="11" name="Star: 7 Points 10">
            <a:extLst>
              <a:ext uri="{FF2B5EF4-FFF2-40B4-BE49-F238E27FC236}">
                <a16:creationId xmlns:a16="http://schemas.microsoft.com/office/drawing/2014/main" id="{62CE35F5-FB62-4AC8-A704-5476548A1F38}"/>
              </a:ext>
            </a:extLst>
          </p:cNvPr>
          <p:cNvSpPr/>
          <p:nvPr/>
        </p:nvSpPr>
        <p:spPr>
          <a:xfrm rot="1188806">
            <a:off x="10200227" y="2227415"/>
            <a:ext cx="1791868" cy="1492470"/>
          </a:xfrm>
          <a:prstGeom prst="star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E05111D-877A-472A-A4B9-04BD2454865E}"/>
              </a:ext>
            </a:extLst>
          </p:cNvPr>
          <p:cNvSpPr txBox="1"/>
          <p:nvPr/>
        </p:nvSpPr>
        <p:spPr>
          <a:xfrm rot="1325978">
            <a:off x="10484693" y="2725135"/>
            <a:ext cx="1634942" cy="707886"/>
          </a:xfrm>
          <a:prstGeom prst="rect">
            <a:avLst/>
          </a:prstGeom>
          <a:noFill/>
        </p:spPr>
        <p:txBody>
          <a:bodyPr wrap="square" rtlCol="0">
            <a:spAutoFit/>
          </a:bodyPr>
          <a:lstStyle/>
          <a:p>
            <a:r>
              <a:rPr lang="en-US" sz="2000" b="1" dirty="0">
                <a:solidFill>
                  <a:srgbClr val="912F60"/>
                </a:solidFill>
              </a:rPr>
              <a:t>Here’s an Example!</a:t>
            </a:r>
          </a:p>
        </p:txBody>
      </p:sp>
      <p:pic>
        <p:nvPicPr>
          <p:cNvPr id="16" name="Graphic 7" descr="Money">
            <a:extLst>
              <a:ext uri="{FF2B5EF4-FFF2-40B4-BE49-F238E27FC236}">
                <a16:creationId xmlns:a16="http://schemas.microsoft.com/office/drawing/2014/main" id="{9455AF9E-1F9E-4900-AF74-2CE6CD55525C}"/>
              </a:ext>
            </a:extLst>
          </p:cNvPr>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9578" y="5214645"/>
            <a:ext cx="659130" cy="659130"/>
          </a:xfrm>
          <a:prstGeom prst="rect">
            <a:avLst/>
          </a:prstGeom>
        </p:spPr>
      </p:pic>
      <p:sp>
        <p:nvSpPr>
          <p:cNvPr id="17" name="TextBox 16">
            <a:extLst>
              <a:ext uri="{FF2B5EF4-FFF2-40B4-BE49-F238E27FC236}">
                <a16:creationId xmlns:a16="http://schemas.microsoft.com/office/drawing/2014/main" id="{62ACB898-B180-48E2-A84F-DA544E4D2654}"/>
              </a:ext>
            </a:extLst>
          </p:cNvPr>
          <p:cNvSpPr txBox="1"/>
          <p:nvPr/>
        </p:nvSpPr>
        <p:spPr>
          <a:xfrm>
            <a:off x="1183292" y="973738"/>
            <a:ext cx="3898833" cy="584775"/>
          </a:xfrm>
          <a:prstGeom prst="rect">
            <a:avLst/>
          </a:prstGeom>
          <a:noFill/>
        </p:spPr>
        <p:txBody>
          <a:bodyPr wrap="square" rtlCol="0">
            <a:spAutoFit/>
          </a:bodyPr>
          <a:lstStyle/>
          <a:p>
            <a:r>
              <a:rPr lang="en-US" sz="3200" i="1" dirty="0">
                <a:solidFill>
                  <a:schemeClr val="accent5">
                    <a:lumMod val="50000"/>
                  </a:schemeClr>
                </a:solidFill>
              </a:rPr>
              <a:t>Completing Page #3 </a:t>
            </a:r>
            <a:endParaRPr lang="en-US" sz="2400" b="1" dirty="0">
              <a:solidFill>
                <a:schemeClr val="accent5">
                  <a:lumMod val="50000"/>
                </a:schemeClr>
              </a:solidFill>
            </a:endParaRPr>
          </a:p>
        </p:txBody>
      </p:sp>
      <p:sp>
        <p:nvSpPr>
          <p:cNvPr id="13" name="TextBox 12">
            <a:extLst>
              <a:ext uri="{FF2B5EF4-FFF2-40B4-BE49-F238E27FC236}">
                <a16:creationId xmlns:a16="http://schemas.microsoft.com/office/drawing/2014/main" id="{2EEA57D1-94C4-4623-9CBC-10BF3FC409D9}"/>
              </a:ext>
            </a:extLst>
          </p:cNvPr>
          <p:cNvSpPr txBox="1"/>
          <p:nvPr/>
        </p:nvSpPr>
        <p:spPr>
          <a:xfrm>
            <a:off x="1335211" y="645714"/>
            <a:ext cx="2959768" cy="369332"/>
          </a:xfrm>
          <a:prstGeom prst="rect">
            <a:avLst/>
          </a:prstGeom>
          <a:noFill/>
        </p:spPr>
        <p:txBody>
          <a:bodyPr wrap="square" rtlCol="0">
            <a:spAutoFit/>
          </a:bodyPr>
          <a:lstStyle/>
          <a:p>
            <a:r>
              <a:rPr lang="en-US" b="1" dirty="0">
                <a:solidFill>
                  <a:schemeClr val="accent5">
                    <a:lumMod val="50000"/>
                  </a:schemeClr>
                </a:solidFill>
              </a:rPr>
              <a:t>The Job Keeping Plan</a:t>
            </a:r>
          </a:p>
        </p:txBody>
      </p:sp>
      <p:pic>
        <p:nvPicPr>
          <p:cNvPr id="19" name="Graphic 11" descr="Head with gears">
            <a:extLst>
              <a:ext uri="{FF2B5EF4-FFF2-40B4-BE49-F238E27FC236}">
                <a16:creationId xmlns:a16="http://schemas.microsoft.com/office/drawing/2014/main" id="{9F64DFAF-75D9-477C-9FE5-D8B83CBC14E6}"/>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76780" y="4696374"/>
            <a:ext cx="708660" cy="708660"/>
          </a:xfrm>
          <a:prstGeom prst="rect">
            <a:avLst/>
          </a:prstGeom>
        </p:spPr>
      </p:pic>
      <p:pic>
        <p:nvPicPr>
          <p:cNvPr id="20" name="Graphic 8" descr="Thumbs up sign">
            <a:extLst>
              <a:ext uri="{FF2B5EF4-FFF2-40B4-BE49-F238E27FC236}">
                <a16:creationId xmlns:a16="http://schemas.microsoft.com/office/drawing/2014/main" id="{777DA9A2-9556-4D01-8AAE-D70241CCE3F3}"/>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80640" y="5214645"/>
            <a:ext cx="609600" cy="609600"/>
          </a:xfrm>
          <a:prstGeom prst="rect">
            <a:avLst/>
          </a:prstGeom>
        </p:spPr>
      </p:pic>
      <p:sp>
        <p:nvSpPr>
          <p:cNvPr id="21" name="TextBox 20">
            <a:extLst>
              <a:ext uri="{FF2B5EF4-FFF2-40B4-BE49-F238E27FC236}">
                <a16:creationId xmlns:a16="http://schemas.microsoft.com/office/drawing/2014/main" id="{A5D52F6F-DD58-4B3C-B402-45A90C2AA2F2}"/>
              </a:ext>
            </a:extLst>
          </p:cNvPr>
          <p:cNvSpPr txBox="1"/>
          <p:nvPr/>
        </p:nvSpPr>
        <p:spPr>
          <a:xfrm>
            <a:off x="6008741" y="553381"/>
            <a:ext cx="1453645" cy="461665"/>
          </a:xfrm>
          <a:prstGeom prst="rect">
            <a:avLst/>
          </a:prstGeom>
          <a:noFill/>
        </p:spPr>
        <p:txBody>
          <a:bodyPr wrap="square" rtlCol="0">
            <a:spAutoFit/>
          </a:bodyPr>
          <a:lstStyle/>
          <a:p>
            <a:r>
              <a:rPr lang="en-US" sz="2400" b="1" dirty="0">
                <a:solidFill>
                  <a:schemeClr val="accent5">
                    <a:lumMod val="50000"/>
                  </a:schemeClr>
                </a:solidFill>
              </a:rPr>
              <a:t>Section 5. </a:t>
            </a:r>
          </a:p>
        </p:txBody>
      </p:sp>
      <p:pic>
        <p:nvPicPr>
          <p:cNvPr id="22" name="Picture 21">
            <a:extLst>
              <a:ext uri="{FF2B5EF4-FFF2-40B4-BE49-F238E27FC236}">
                <a16:creationId xmlns:a16="http://schemas.microsoft.com/office/drawing/2014/main" id="{82C397BF-5CE0-450B-80B4-4058106B7F28}"/>
              </a:ext>
            </a:extLst>
          </p:cNvPr>
          <p:cNvPicPr>
            <a:picLocks noChangeAspect="1"/>
          </p:cNvPicPr>
          <p:nvPr/>
        </p:nvPicPr>
        <p:blipFill>
          <a:blip r:embed="rId9"/>
          <a:stretch>
            <a:fillRect/>
          </a:stretch>
        </p:blipFill>
        <p:spPr>
          <a:xfrm>
            <a:off x="1182555" y="1603161"/>
            <a:ext cx="8687553" cy="4938188"/>
          </a:xfrm>
          <a:prstGeom prst="rect">
            <a:avLst/>
          </a:prstGeom>
        </p:spPr>
      </p:pic>
      <p:pic>
        <p:nvPicPr>
          <p:cNvPr id="6" name="Picture 5">
            <a:extLst>
              <a:ext uri="{FF2B5EF4-FFF2-40B4-BE49-F238E27FC236}">
                <a16:creationId xmlns:a16="http://schemas.microsoft.com/office/drawing/2014/main" id="{C857C275-39EA-4717-8AEF-DC415F8817B4}"/>
              </a:ext>
            </a:extLst>
          </p:cNvPr>
          <p:cNvPicPr>
            <a:picLocks noChangeAspect="1"/>
          </p:cNvPicPr>
          <p:nvPr/>
        </p:nvPicPr>
        <p:blipFill>
          <a:blip r:embed="rId10"/>
          <a:stretch>
            <a:fillRect/>
          </a:stretch>
        </p:blipFill>
        <p:spPr>
          <a:xfrm>
            <a:off x="3654598" y="1675940"/>
            <a:ext cx="3115110" cy="428685"/>
          </a:xfrm>
          <a:prstGeom prst="rect">
            <a:avLst/>
          </a:prstGeom>
        </p:spPr>
      </p:pic>
    </p:spTree>
    <p:extLst>
      <p:ext uri="{BB962C8B-B14F-4D97-AF65-F5344CB8AC3E}">
        <p14:creationId xmlns:p14="http://schemas.microsoft.com/office/powerpoint/2010/main" val="2446660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A1A5E-06CD-4968-81A4-62CF7F625934}"/>
              </a:ext>
            </a:extLst>
          </p:cNvPr>
          <p:cNvSpPr>
            <a:spLocks noGrp="1"/>
          </p:cNvSpPr>
          <p:nvPr>
            <p:ph type="title"/>
          </p:nvPr>
        </p:nvSpPr>
        <p:spPr>
          <a:xfrm>
            <a:off x="884844" y="375389"/>
            <a:ext cx="4230853" cy="1145096"/>
          </a:xfrm>
        </p:spPr>
        <p:txBody>
          <a:bodyPr>
            <a:normAutofit/>
          </a:bodyPr>
          <a:lstStyle/>
          <a:p>
            <a:r>
              <a:rPr lang="en-US" sz="3200" i="1" dirty="0">
                <a:solidFill>
                  <a:schemeClr val="accent5">
                    <a:lumMod val="50000"/>
                  </a:schemeClr>
                </a:solidFill>
              </a:rPr>
              <a:t>Completing Page #4</a:t>
            </a:r>
            <a:endParaRPr lang="en-US" sz="4400" b="1" dirty="0">
              <a:solidFill>
                <a:schemeClr val="accent5">
                  <a:lumMod val="50000"/>
                </a:schemeClr>
              </a:solidFill>
            </a:endParaRPr>
          </a:p>
        </p:txBody>
      </p:sp>
      <p:sp>
        <p:nvSpPr>
          <p:cNvPr id="9" name="TextBox 8">
            <a:extLst>
              <a:ext uri="{FF2B5EF4-FFF2-40B4-BE49-F238E27FC236}">
                <a16:creationId xmlns:a16="http://schemas.microsoft.com/office/drawing/2014/main" id="{051B69D3-B39A-478C-967E-6DDD1A38EF66}"/>
              </a:ext>
            </a:extLst>
          </p:cNvPr>
          <p:cNvSpPr txBox="1"/>
          <p:nvPr/>
        </p:nvSpPr>
        <p:spPr>
          <a:xfrm>
            <a:off x="5821205" y="595870"/>
            <a:ext cx="1453645" cy="461665"/>
          </a:xfrm>
          <a:prstGeom prst="rect">
            <a:avLst/>
          </a:prstGeom>
          <a:noFill/>
        </p:spPr>
        <p:txBody>
          <a:bodyPr wrap="square" rtlCol="0">
            <a:spAutoFit/>
          </a:bodyPr>
          <a:lstStyle/>
          <a:p>
            <a:r>
              <a:rPr lang="en-US" sz="2400" b="1" dirty="0">
                <a:solidFill>
                  <a:schemeClr val="accent5">
                    <a:lumMod val="50000"/>
                  </a:schemeClr>
                </a:solidFill>
              </a:rPr>
              <a:t>Section 6. </a:t>
            </a:r>
          </a:p>
        </p:txBody>
      </p:sp>
      <p:sp>
        <p:nvSpPr>
          <p:cNvPr id="12" name="Star: 5 Points 11">
            <a:extLst>
              <a:ext uri="{FF2B5EF4-FFF2-40B4-BE49-F238E27FC236}">
                <a16:creationId xmlns:a16="http://schemas.microsoft.com/office/drawing/2014/main" id="{86C8FBCD-67CB-4412-A74F-7DB48F23B548}"/>
              </a:ext>
            </a:extLst>
          </p:cNvPr>
          <p:cNvSpPr/>
          <p:nvPr/>
        </p:nvSpPr>
        <p:spPr>
          <a:xfrm>
            <a:off x="10986675" y="2780522"/>
            <a:ext cx="399385" cy="367862"/>
          </a:xfrm>
          <a:prstGeom prst="star5">
            <a:avLst/>
          </a:prstGeom>
          <a:solidFill>
            <a:srgbClr val="912F60"/>
          </a:solidFill>
          <a:ln>
            <a:solidFill>
              <a:srgbClr val="91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D164320-49D3-4CB7-92F8-86F08198FFC6}"/>
              </a:ext>
            </a:extLst>
          </p:cNvPr>
          <p:cNvSpPr txBox="1"/>
          <p:nvPr/>
        </p:nvSpPr>
        <p:spPr>
          <a:xfrm>
            <a:off x="10570862" y="3351638"/>
            <a:ext cx="1332696" cy="1569660"/>
          </a:xfrm>
          <a:prstGeom prst="rect">
            <a:avLst/>
          </a:prstGeom>
          <a:solidFill>
            <a:srgbClr val="FFFF99"/>
          </a:solidFill>
        </p:spPr>
        <p:txBody>
          <a:bodyPr wrap="square" rtlCol="0">
            <a:spAutoFit/>
          </a:bodyPr>
          <a:lstStyle/>
          <a:p>
            <a:pPr marL="61913" marR="0" algn="ctr">
              <a:spcBef>
                <a:spcPts val="0"/>
              </a:spcBef>
              <a:spcAft>
                <a:spcPts val="0"/>
              </a:spcAft>
            </a:pPr>
            <a:r>
              <a:rPr lang="en-US" sz="1600" i="1" dirty="0"/>
              <a:t>See the      </a:t>
            </a:r>
            <a:r>
              <a:rPr lang="en-US" sz="1600" b="1" i="1" dirty="0"/>
              <a:t>Job Keeping Support &amp; Activities </a:t>
            </a:r>
            <a:r>
              <a:rPr lang="en-US" sz="1600" i="1" dirty="0"/>
              <a:t>list for more details </a:t>
            </a:r>
            <a:r>
              <a:rPr lang="en-US" sz="800" dirty="0"/>
              <a:t> </a:t>
            </a:r>
            <a:endParaRPr lang="en-US" dirty="0"/>
          </a:p>
        </p:txBody>
      </p:sp>
      <p:sp>
        <p:nvSpPr>
          <p:cNvPr id="16" name="TextBox 15">
            <a:extLst>
              <a:ext uri="{FF2B5EF4-FFF2-40B4-BE49-F238E27FC236}">
                <a16:creationId xmlns:a16="http://schemas.microsoft.com/office/drawing/2014/main" id="{ED8E56E4-46CF-4B17-A597-CAF891AB4FB4}"/>
              </a:ext>
            </a:extLst>
          </p:cNvPr>
          <p:cNvSpPr txBox="1"/>
          <p:nvPr/>
        </p:nvSpPr>
        <p:spPr>
          <a:xfrm>
            <a:off x="990340" y="578605"/>
            <a:ext cx="2959768" cy="369332"/>
          </a:xfrm>
          <a:prstGeom prst="rect">
            <a:avLst/>
          </a:prstGeom>
          <a:noFill/>
        </p:spPr>
        <p:txBody>
          <a:bodyPr wrap="square" rtlCol="0">
            <a:spAutoFit/>
          </a:bodyPr>
          <a:lstStyle/>
          <a:p>
            <a:r>
              <a:rPr lang="en-US" b="1" dirty="0">
                <a:solidFill>
                  <a:schemeClr val="accent5">
                    <a:lumMod val="50000"/>
                  </a:schemeClr>
                </a:solidFill>
              </a:rPr>
              <a:t>The Job Keeping Plan</a:t>
            </a:r>
          </a:p>
        </p:txBody>
      </p:sp>
      <p:sp>
        <p:nvSpPr>
          <p:cNvPr id="17" name="Title 1">
            <a:extLst>
              <a:ext uri="{FF2B5EF4-FFF2-40B4-BE49-F238E27FC236}">
                <a16:creationId xmlns:a16="http://schemas.microsoft.com/office/drawing/2014/main" id="{CDB0B28C-437A-448B-A061-E14E21C27DEA}"/>
              </a:ext>
            </a:extLst>
          </p:cNvPr>
          <p:cNvSpPr txBox="1">
            <a:spLocks/>
          </p:cNvSpPr>
          <p:nvPr/>
        </p:nvSpPr>
        <p:spPr>
          <a:xfrm>
            <a:off x="7242584" y="444246"/>
            <a:ext cx="4230853" cy="1145096"/>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a:t>Quick Self-Assess for Residential Provider</a:t>
            </a:r>
            <a:endParaRPr lang="en-US" sz="4000" b="1" dirty="0">
              <a:solidFill>
                <a:srgbClr val="912F60"/>
              </a:solidFill>
            </a:endParaRPr>
          </a:p>
        </p:txBody>
      </p:sp>
      <p:graphicFrame>
        <p:nvGraphicFramePr>
          <p:cNvPr id="6" name="Table 6">
            <a:extLst>
              <a:ext uri="{FF2B5EF4-FFF2-40B4-BE49-F238E27FC236}">
                <a16:creationId xmlns:a16="http://schemas.microsoft.com/office/drawing/2014/main" id="{E0673366-7B80-4EFF-8819-50FAC7CEE1F4}"/>
              </a:ext>
            </a:extLst>
          </p:cNvPr>
          <p:cNvGraphicFramePr>
            <a:graphicFrameLocks noGrp="1"/>
          </p:cNvGraphicFramePr>
          <p:nvPr>
            <p:extLst>
              <p:ext uri="{D42A27DB-BD31-4B8C-83A1-F6EECF244321}">
                <p14:modId xmlns:p14="http://schemas.microsoft.com/office/powerpoint/2010/main" val="2094944698"/>
              </p:ext>
            </p:extLst>
          </p:nvPr>
        </p:nvGraphicFramePr>
        <p:xfrm>
          <a:off x="1443297" y="3472708"/>
          <a:ext cx="8625016" cy="1478280"/>
        </p:xfrm>
        <a:graphic>
          <a:graphicData uri="http://schemas.openxmlformats.org/drawingml/2006/table">
            <a:tbl>
              <a:tblPr firstRow="1" bandRow="1">
                <a:tableStyleId>{5C22544A-7EE6-4342-B048-85BDC9FD1C3A}</a:tableStyleId>
              </a:tblPr>
              <a:tblGrid>
                <a:gridCol w="1186248">
                  <a:extLst>
                    <a:ext uri="{9D8B030D-6E8A-4147-A177-3AD203B41FA5}">
                      <a16:colId xmlns:a16="http://schemas.microsoft.com/office/drawing/2014/main" val="2572207903"/>
                    </a:ext>
                  </a:extLst>
                </a:gridCol>
                <a:gridCol w="950842">
                  <a:extLst>
                    <a:ext uri="{9D8B030D-6E8A-4147-A177-3AD203B41FA5}">
                      <a16:colId xmlns:a16="http://schemas.microsoft.com/office/drawing/2014/main" val="3256464779"/>
                    </a:ext>
                  </a:extLst>
                </a:gridCol>
                <a:gridCol w="1422011">
                  <a:extLst>
                    <a:ext uri="{9D8B030D-6E8A-4147-A177-3AD203B41FA5}">
                      <a16:colId xmlns:a16="http://schemas.microsoft.com/office/drawing/2014/main" val="1600869353"/>
                    </a:ext>
                  </a:extLst>
                </a:gridCol>
                <a:gridCol w="5065915">
                  <a:extLst>
                    <a:ext uri="{9D8B030D-6E8A-4147-A177-3AD203B41FA5}">
                      <a16:colId xmlns:a16="http://schemas.microsoft.com/office/drawing/2014/main" val="145419564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sym typeface="Wingdings" panose="05000000000000000000" pitchFamily="2" charset="2"/>
                        </a:rPr>
                        <a:t></a:t>
                      </a:r>
                      <a:endParaRPr lang="en-US"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sym typeface="Wingdings" panose="05000000000000000000" pitchFamily="2" charset="2"/>
                        </a:rPr>
                        <a:t></a:t>
                      </a:r>
                      <a:endParaRPr lang="en-US"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sym typeface="Wingdings" panose="05000000000000000000" pitchFamily="2" charset="2"/>
                        </a:rPr>
                        <a:t></a:t>
                      </a:r>
                      <a:endParaRPr lang="en-US"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lumMod val="50000"/>
                            </a:schemeClr>
                          </a:solidFill>
                        </a:rPr>
                        <a:t>Meeting day-to-day expectations of the job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699246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sym typeface="Wingdings" panose="05000000000000000000" pitchFamily="2" charset="2"/>
                        </a:rPr>
                        <a:t></a:t>
                      </a:r>
                      <a:endParaRPr lang="en-US"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sym typeface="Wingdings" panose="05000000000000000000" pitchFamily="2" charset="2"/>
                        </a:rPr>
                        <a:t></a:t>
                      </a:r>
                      <a:endParaRPr lang="en-US"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sym typeface="Wingdings" panose="05000000000000000000" pitchFamily="2" charset="2"/>
                        </a:rPr>
                        <a:t></a:t>
                      </a:r>
                      <a:endParaRPr lang="en-US"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lumMod val="50000"/>
                            </a:schemeClr>
                          </a:solidFill>
                        </a:rPr>
                        <a:t>Supporting communication &amp; Self determination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676060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sym typeface="Wingdings" panose="05000000000000000000" pitchFamily="2" charset="2"/>
                        </a:rPr>
                        <a:t></a:t>
                      </a:r>
                      <a:endParaRPr lang="en-US"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sym typeface="Wingdings" panose="05000000000000000000" pitchFamily="2" charset="2"/>
                        </a:rPr>
                        <a:t></a:t>
                      </a:r>
                      <a:endParaRPr lang="en-US"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sym typeface="Wingdings" panose="05000000000000000000" pitchFamily="2" charset="2"/>
                        </a:rPr>
                        <a:t></a:t>
                      </a:r>
                      <a:endParaRPr lang="en-US"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lumMod val="50000"/>
                            </a:schemeClr>
                          </a:solidFill>
                        </a:rPr>
                        <a:t>Helping person stay healthy, balanced &amp; 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385852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sym typeface="Wingdings" panose="05000000000000000000" pitchFamily="2" charset="2"/>
                        </a:rPr>
                        <a:t></a:t>
                      </a:r>
                      <a:endParaRPr lang="en-US"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sym typeface="Wingdings" panose="05000000000000000000" pitchFamily="2" charset="2"/>
                        </a:rPr>
                        <a:t></a:t>
                      </a:r>
                      <a:endParaRPr lang="en-US"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sym typeface="Wingdings" panose="05000000000000000000" pitchFamily="2" charset="2"/>
                        </a:rPr>
                        <a:t></a:t>
                      </a:r>
                      <a:endParaRPr lang="en-US"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lumMod val="50000"/>
                            </a:schemeClr>
                          </a:solidFill>
                        </a:rPr>
                        <a:t>Maintaining motivation to keep working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3948635"/>
                  </a:ext>
                </a:extLst>
              </a:tr>
            </a:tbl>
          </a:graphicData>
        </a:graphic>
      </p:graphicFrame>
      <p:sp>
        <p:nvSpPr>
          <p:cNvPr id="19" name="Rectangle 18">
            <a:extLst>
              <a:ext uri="{FF2B5EF4-FFF2-40B4-BE49-F238E27FC236}">
                <a16:creationId xmlns:a16="http://schemas.microsoft.com/office/drawing/2014/main" id="{4530802C-8E20-46A7-80A5-E8CDB9789481}"/>
              </a:ext>
            </a:extLst>
          </p:cNvPr>
          <p:cNvSpPr/>
          <p:nvPr/>
        </p:nvSpPr>
        <p:spPr>
          <a:xfrm>
            <a:off x="1280405" y="1894896"/>
            <a:ext cx="8950800" cy="1138773"/>
          </a:xfrm>
          <a:prstGeom prst="rect">
            <a:avLst/>
          </a:prstGeom>
        </p:spPr>
        <p:txBody>
          <a:bodyPr wrap="square">
            <a:spAutoFit/>
          </a:bodyPr>
          <a:lstStyle/>
          <a:p>
            <a:pPr lvl="0"/>
            <a:r>
              <a:rPr lang="en-US" dirty="0"/>
              <a:t>Think about the support your residential staff is currently providing the member to help them keep their job.  In the following areas, how well is your residential staff doing in supporting the member to keep their employment?</a:t>
            </a:r>
          </a:p>
          <a:p>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Content Placeholder 3">
            <a:extLst>
              <a:ext uri="{FF2B5EF4-FFF2-40B4-BE49-F238E27FC236}">
                <a16:creationId xmlns:a16="http://schemas.microsoft.com/office/drawing/2014/main" id="{F39ED3FA-87BE-43E7-A9DE-B2A1953B66B5}"/>
              </a:ext>
            </a:extLst>
          </p:cNvPr>
          <p:cNvSpPr txBox="1">
            <a:spLocks/>
          </p:cNvSpPr>
          <p:nvPr/>
        </p:nvSpPr>
        <p:spPr>
          <a:xfrm>
            <a:off x="1518827" y="2971911"/>
            <a:ext cx="10058400" cy="5501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b="1" dirty="0">
                <a:solidFill>
                  <a:schemeClr val="accent6"/>
                </a:solidFill>
              </a:rPr>
              <a:t>Excellent    Doing OK    Needs attention</a:t>
            </a:r>
          </a:p>
          <a:p>
            <a:endParaRPr lang="en-US" sz="1200" dirty="0"/>
          </a:p>
        </p:txBody>
      </p:sp>
      <p:sp>
        <p:nvSpPr>
          <p:cNvPr id="23" name="Text Box 2">
            <a:extLst>
              <a:ext uri="{FF2B5EF4-FFF2-40B4-BE49-F238E27FC236}">
                <a16:creationId xmlns:a16="http://schemas.microsoft.com/office/drawing/2014/main" id="{2CC0B509-600E-4D2C-8DD4-3D84EE18AF13}"/>
              </a:ext>
            </a:extLst>
          </p:cNvPr>
          <p:cNvSpPr txBox="1">
            <a:spLocks noChangeArrowheads="1"/>
          </p:cNvSpPr>
          <p:nvPr/>
        </p:nvSpPr>
        <p:spPr bwMode="auto">
          <a:xfrm>
            <a:off x="3478085" y="5176710"/>
            <a:ext cx="6768069" cy="1036066"/>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i="1" dirty="0">
                <a:effectLst/>
                <a:latin typeface="Calibri" panose="020F0502020204030204" pitchFamily="34" charset="0"/>
                <a:ea typeface="Calibri" panose="020F0502020204030204" pitchFamily="34" charset="0"/>
                <a:cs typeface="Times New Roman" panose="02020603050405020304" pitchFamily="18" charset="0"/>
              </a:rPr>
              <a:t>Home staff could encourage </a:t>
            </a:r>
            <a:r>
              <a:rPr lang="en-US" i="1" dirty="0">
                <a:latin typeface="Calibri" panose="020F0502020204030204" pitchFamily="34" charset="0"/>
                <a:ea typeface="Calibri" panose="020F0502020204030204" pitchFamily="34" charset="0"/>
                <a:cs typeface="Times New Roman" panose="02020603050405020304" pitchFamily="18" charset="0"/>
              </a:rPr>
              <a:t>Ben </a:t>
            </a:r>
            <a:r>
              <a:rPr lang="en-US" i="1" dirty="0">
                <a:effectLst/>
                <a:latin typeface="Calibri" panose="020F0502020204030204" pitchFamily="34" charset="0"/>
                <a:ea typeface="Calibri" panose="020F0502020204030204" pitchFamily="34" charset="0"/>
                <a:cs typeface="Times New Roman" panose="02020603050405020304" pitchFamily="18" charset="0"/>
              </a:rPr>
              <a:t>more to get off screens / video games and get more exercise. Will talk to Ben about setting some goals and get staff more involved.</a:t>
            </a:r>
          </a:p>
        </p:txBody>
      </p:sp>
      <p:sp>
        <p:nvSpPr>
          <p:cNvPr id="24" name="Text Box 2">
            <a:extLst>
              <a:ext uri="{FF2B5EF4-FFF2-40B4-BE49-F238E27FC236}">
                <a16:creationId xmlns:a16="http://schemas.microsoft.com/office/drawing/2014/main" id="{D37AA5E9-7250-4299-B659-594901AF1624}"/>
              </a:ext>
            </a:extLst>
          </p:cNvPr>
          <p:cNvSpPr txBox="1">
            <a:spLocks noChangeArrowheads="1"/>
          </p:cNvSpPr>
          <p:nvPr/>
        </p:nvSpPr>
        <p:spPr bwMode="auto">
          <a:xfrm>
            <a:off x="2239835" y="5474075"/>
            <a:ext cx="1238250" cy="36933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b="1" i="1" dirty="0">
                <a:effectLst/>
                <a:latin typeface="Calibri" panose="020F0502020204030204" pitchFamily="34" charset="0"/>
                <a:ea typeface="Calibri" panose="020F0502020204030204" pitchFamily="34" charset="0"/>
                <a:cs typeface="Times New Roman" panose="02020603050405020304" pitchFamily="18" charset="0"/>
              </a:rPr>
              <a:t>Comments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0092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A1A5E-06CD-4968-81A4-62CF7F625934}"/>
              </a:ext>
            </a:extLst>
          </p:cNvPr>
          <p:cNvSpPr>
            <a:spLocks noGrp="1"/>
          </p:cNvSpPr>
          <p:nvPr>
            <p:ph type="title"/>
          </p:nvPr>
        </p:nvSpPr>
        <p:spPr>
          <a:xfrm>
            <a:off x="884844" y="375389"/>
            <a:ext cx="10446302" cy="1145096"/>
          </a:xfrm>
        </p:spPr>
        <p:txBody>
          <a:bodyPr>
            <a:normAutofit/>
          </a:bodyPr>
          <a:lstStyle/>
          <a:p>
            <a:r>
              <a:rPr lang="en-US" sz="3200" i="1" dirty="0">
                <a:solidFill>
                  <a:schemeClr val="accent5">
                    <a:lumMod val="50000"/>
                  </a:schemeClr>
                </a:solidFill>
              </a:rPr>
              <a:t>Completing Page #4-5              </a:t>
            </a:r>
            <a:r>
              <a:rPr lang="en-US" sz="3600" dirty="0"/>
              <a:t>Job Keeping Action Plan &amp; Log</a:t>
            </a:r>
            <a:endParaRPr lang="en-US" sz="3600" b="1" dirty="0">
              <a:solidFill>
                <a:srgbClr val="912F60"/>
              </a:solidFill>
            </a:endParaRPr>
          </a:p>
        </p:txBody>
      </p:sp>
      <p:sp>
        <p:nvSpPr>
          <p:cNvPr id="10" name="TextBox 9">
            <a:extLst>
              <a:ext uri="{FF2B5EF4-FFF2-40B4-BE49-F238E27FC236}">
                <a16:creationId xmlns:a16="http://schemas.microsoft.com/office/drawing/2014/main" id="{323E15A1-636C-4926-8D62-7824B4686631}"/>
              </a:ext>
            </a:extLst>
          </p:cNvPr>
          <p:cNvSpPr txBox="1"/>
          <p:nvPr/>
        </p:nvSpPr>
        <p:spPr>
          <a:xfrm>
            <a:off x="5597048" y="506942"/>
            <a:ext cx="1453645" cy="461665"/>
          </a:xfrm>
          <a:prstGeom prst="rect">
            <a:avLst/>
          </a:prstGeom>
          <a:noFill/>
        </p:spPr>
        <p:txBody>
          <a:bodyPr wrap="square" rtlCol="0">
            <a:spAutoFit/>
          </a:bodyPr>
          <a:lstStyle/>
          <a:p>
            <a:r>
              <a:rPr lang="en-US" sz="2400" b="1" dirty="0">
                <a:solidFill>
                  <a:schemeClr val="accent6">
                    <a:lumMod val="50000"/>
                  </a:schemeClr>
                </a:solidFill>
              </a:rPr>
              <a:t>Section 7. </a:t>
            </a:r>
          </a:p>
        </p:txBody>
      </p:sp>
      <p:sp>
        <p:nvSpPr>
          <p:cNvPr id="12" name="Star: 5 Points 11">
            <a:extLst>
              <a:ext uri="{FF2B5EF4-FFF2-40B4-BE49-F238E27FC236}">
                <a16:creationId xmlns:a16="http://schemas.microsoft.com/office/drawing/2014/main" id="{86C8FBCD-67CB-4412-A74F-7DB48F23B548}"/>
              </a:ext>
            </a:extLst>
          </p:cNvPr>
          <p:cNvSpPr/>
          <p:nvPr/>
        </p:nvSpPr>
        <p:spPr>
          <a:xfrm>
            <a:off x="10802274" y="2045260"/>
            <a:ext cx="399385" cy="367862"/>
          </a:xfrm>
          <a:prstGeom prst="star5">
            <a:avLst/>
          </a:prstGeom>
          <a:solidFill>
            <a:srgbClr val="912F60"/>
          </a:solidFill>
          <a:ln>
            <a:solidFill>
              <a:srgbClr val="91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D164320-49D3-4CB7-92F8-86F08198FFC6}"/>
              </a:ext>
            </a:extLst>
          </p:cNvPr>
          <p:cNvSpPr txBox="1"/>
          <p:nvPr/>
        </p:nvSpPr>
        <p:spPr>
          <a:xfrm>
            <a:off x="10389415" y="2551837"/>
            <a:ext cx="1332696" cy="1754326"/>
          </a:xfrm>
          <a:prstGeom prst="rect">
            <a:avLst/>
          </a:prstGeom>
          <a:solidFill>
            <a:srgbClr val="FFFF99"/>
          </a:solidFill>
        </p:spPr>
        <p:txBody>
          <a:bodyPr wrap="square" rtlCol="0">
            <a:spAutoFit/>
          </a:bodyPr>
          <a:lstStyle/>
          <a:p>
            <a:pPr algn="ctr"/>
            <a:endParaRPr lang="en-US" sz="1400" i="1" dirty="0"/>
          </a:p>
          <a:p>
            <a:pPr algn="ctr"/>
            <a:r>
              <a:rPr lang="en-US" sz="1400" i="1" dirty="0"/>
              <a:t>See the </a:t>
            </a:r>
            <a:r>
              <a:rPr lang="en-US" sz="1400" b="1" i="1" dirty="0"/>
              <a:t>Job Keeping Support &amp; Activities </a:t>
            </a:r>
            <a:r>
              <a:rPr lang="en-US" sz="1400" i="1" dirty="0"/>
              <a:t>list for more details </a:t>
            </a:r>
            <a:r>
              <a:rPr lang="en-US" sz="1400" dirty="0"/>
              <a:t> </a:t>
            </a:r>
          </a:p>
          <a:p>
            <a:pPr marL="158750" marR="0" indent="9525" algn="ctr">
              <a:spcBef>
                <a:spcPts val="0"/>
              </a:spcBef>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phic 10" descr="Users">
            <a:extLst>
              <a:ext uri="{FF2B5EF4-FFF2-40B4-BE49-F238E27FC236}">
                <a16:creationId xmlns:a16="http://schemas.microsoft.com/office/drawing/2014/main" id="{10F100DE-4C84-4EA0-B956-64D82F3BD922}"/>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29418" y="4306163"/>
            <a:ext cx="1145095" cy="1145095"/>
          </a:xfrm>
          <a:prstGeom prst="rect">
            <a:avLst/>
          </a:prstGeom>
        </p:spPr>
      </p:pic>
      <p:sp>
        <p:nvSpPr>
          <p:cNvPr id="16" name="TextBox 15">
            <a:extLst>
              <a:ext uri="{FF2B5EF4-FFF2-40B4-BE49-F238E27FC236}">
                <a16:creationId xmlns:a16="http://schemas.microsoft.com/office/drawing/2014/main" id="{ED8E56E4-46CF-4B17-A597-CAF891AB4FB4}"/>
              </a:ext>
            </a:extLst>
          </p:cNvPr>
          <p:cNvSpPr txBox="1"/>
          <p:nvPr/>
        </p:nvSpPr>
        <p:spPr>
          <a:xfrm>
            <a:off x="990340" y="578605"/>
            <a:ext cx="2959768" cy="369332"/>
          </a:xfrm>
          <a:prstGeom prst="rect">
            <a:avLst/>
          </a:prstGeom>
          <a:noFill/>
        </p:spPr>
        <p:txBody>
          <a:bodyPr wrap="square" rtlCol="0">
            <a:spAutoFit/>
          </a:bodyPr>
          <a:lstStyle/>
          <a:p>
            <a:r>
              <a:rPr lang="en-US" b="1" dirty="0">
                <a:solidFill>
                  <a:schemeClr val="accent5">
                    <a:lumMod val="50000"/>
                  </a:schemeClr>
                </a:solidFill>
              </a:rPr>
              <a:t>The Job Keeping Plan</a:t>
            </a:r>
          </a:p>
        </p:txBody>
      </p:sp>
      <p:sp>
        <p:nvSpPr>
          <p:cNvPr id="3" name="Rectangle 2">
            <a:extLst>
              <a:ext uri="{FF2B5EF4-FFF2-40B4-BE49-F238E27FC236}">
                <a16:creationId xmlns:a16="http://schemas.microsoft.com/office/drawing/2014/main" id="{4B2B27AC-7201-4CAF-85A4-204226E3DB13}"/>
              </a:ext>
            </a:extLst>
          </p:cNvPr>
          <p:cNvSpPr/>
          <p:nvPr/>
        </p:nvSpPr>
        <p:spPr>
          <a:xfrm>
            <a:off x="990340" y="5300310"/>
            <a:ext cx="9562330" cy="1046440"/>
          </a:xfrm>
          <a:prstGeom prst="rect">
            <a:avLst/>
          </a:prstGeom>
        </p:spPr>
        <p:txBody>
          <a:bodyPr wrap="square">
            <a:spAutoFit/>
          </a:bodyPr>
          <a:lstStyle/>
          <a:p>
            <a:r>
              <a:rPr lang="en-US" sz="1600" i="1" dirty="0">
                <a:latin typeface="Calibri" panose="020F0502020204030204" pitchFamily="34" charset="0"/>
                <a:ea typeface="Calibri" panose="020F0502020204030204" pitchFamily="34" charset="0"/>
                <a:cs typeface="Times New Roman" panose="02020603050405020304" pitchFamily="18" charset="0"/>
              </a:rPr>
              <a:t>Obtain and/or confirm information that may already be in Support Plan created by Job Coach.  </a:t>
            </a:r>
            <a:r>
              <a:rPr lang="en-US" sz="1600" b="1" i="1" dirty="0">
                <a:latin typeface="Calibri" panose="020F0502020204030204" pitchFamily="34" charset="0"/>
                <a:ea typeface="Calibri" panose="020F0502020204030204" pitchFamily="34" charset="0"/>
                <a:cs typeface="Times New Roman" panose="02020603050405020304" pitchFamily="18" charset="0"/>
              </a:rPr>
              <a:t>Do not duplicate what the Job Coach is doing.  </a:t>
            </a:r>
            <a:r>
              <a:rPr lang="en-US" sz="1600" i="1" dirty="0">
                <a:latin typeface="Calibri" panose="020F0502020204030204" pitchFamily="34" charset="0"/>
                <a:ea typeface="Calibri" panose="020F0502020204030204" pitchFamily="34" charset="0"/>
                <a:cs typeface="Times New Roman" panose="02020603050405020304" pitchFamily="18" charset="0"/>
              </a:rPr>
              <a:t>Instead do other things that are important and will help the member keep his/her employment:  Do things the Job Coach does not have time to do, or is not in scope of Job Coaching service.</a:t>
            </a:r>
            <a:r>
              <a:rPr lang="en-US" sz="1600" dirty="0">
                <a:latin typeface="Calibri" panose="020F0502020204030204" pitchFamily="34" charset="0"/>
                <a:ea typeface="Calibri" panose="020F0502020204030204" pitchFamily="34" charset="0"/>
                <a:cs typeface="Times New Roman" panose="02020603050405020304" pitchFamily="18" charset="0"/>
              </a:rPr>
              <a:t> </a:t>
            </a:r>
          </a:p>
          <a:p>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605127D7-B773-4375-A756-5E431AC1F11F}"/>
              </a:ext>
            </a:extLst>
          </p:cNvPr>
          <p:cNvPicPr>
            <a:picLocks noChangeAspect="1"/>
          </p:cNvPicPr>
          <p:nvPr/>
        </p:nvPicPr>
        <p:blipFill>
          <a:blip r:embed="rId5"/>
          <a:stretch>
            <a:fillRect/>
          </a:stretch>
        </p:blipFill>
        <p:spPr>
          <a:xfrm>
            <a:off x="1001397" y="1722421"/>
            <a:ext cx="8868117" cy="3428077"/>
          </a:xfrm>
          <a:prstGeom prst="rect">
            <a:avLst/>
          </a:prstGeom>
        </p:spPr>
      </p:pic>
    </p:spTree>
    <p:extLst>
      <p:ext uri="{BB962C8B-B14F-4D97-AF65-F5344CB8AC3E}">
        <p14:creationId xmlns:p14="http://schemas.microsoft.com/office/powerpoint/2010/main" val="3596733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7D7B-49CB-426A-9EC9-C7D5F00C1139}"/>
              </a:ext>
            </a:extLst>
          </p:cNvPr>
          <p:cNvSpPr>
            <a:spLocks noGrp="1"/>
          </p:cNvSpPr>
          <p:nvPr>
            <p:ph type="title"/>
          </p:nvPr>
        </p:nvSpPr>
        <p:spPr>
          <a:xfrm>
            <a:off x="2393954" y="223099"/>
            <a:ext cx="8596668" cy="1320800"/>
          </a:xfrm>
        </p:spPr>
        <p:txBody>
          <a:bodyPr>
            <a:normAutofit/>
          </a:bodyPr>
          <a:lstStyle/>
          <a:p>
            <a:pPr algn="r"/>
            <a:r>
              <a:rPr lang="en-US" sz="4400" b="1" dirty="0">
                <a:solidFill>
                  <a:schemeClr val="accent5">
                    <a:lumMod val="50000"/>
                  </a:schemeClr>
                </a:solidFill>
              </a:rPr>
              <a:t>Directions on Next Steps</a:t>
            </a:r>
          </a:p>
        </p:txBody>
      </p:sp>
      <p:sp>
        <p:nvSpPr>
          <p:cNvPr id="3" name="Content Placeholder 2">
            <a:extLst>
              <a:ext uri="{FF2B5EF4-FFF2-40B4-BE49-F238E27FC236}">
                <a16:creationId xmlns:a16="http://schemas.microsoft.com/office/drawing/2014/main" id="{7ECB9D7D-77B2-44CF-8BB4-960C339C3E5C}"/>
              </a:ext>
            </a:extLst>
          </p:cNvPr>
          <p:cNvSpPr>
            <a:spLocks noGrp="1"/>
          </p:cNvSpPr>
          <p:nvPr>
            <p:ph idx="1"/>
          </p:nvPr>
        </p:nvSpPr>
        <p:spPr>
          <a:xfrm>
            <a:off x="1201378" y="1385517"/>
            <a:ext cx="10058400" cy="5002925"/>
          </a:xfrm>
        </p:spPr>
        <p:txBody>
          <a:bodyPr>
            <a:normAutofit lnSpcReduction="10000"/>
          </a:bodyPr>
          <a:lstStyle/>
          <a:p>
            <a:pPr marL="0" indent="0">
              <a:buSzPct val="120000"/>
              <a:buNone/>
            </a:pPr>
            <a:endParaRPr lang="en-US" sz="3300" dirty="0"/>
          </a:p>
          <a:p>
            <a:pPr>
              <a:buClr>
                <a:srgbClr val="09385B"/>
              </a:buClr>
              <a:buFont typeface="Wingdings" panose="05000000000000000000" pitchFamily="2" charset="2"/>
              <a:buChar char="Ø"/>
            </a:pPr>
            <a:r>
              <a:rPr lang="en-US" sz="3300" b="1" dirty="0">
                <a:solidFill>
                  <a:schemeClr val="accent3"/>
                </a:solidFill>
              </a:rPr>
              <a:t> </a:t>
            </a:r>
            <a:r>
              <a:rPr lang="en-US" sz="3200" b="1" dirty="0">
                <a:solidFill>
                  <a:schemeClr val="accent3"/>
                </a:solidFill>
              </a:rPr>
              <a:t>Develop the Job Keeping Plan</a:t>
            </a:r>
            <a:endParaRPr lang="en-US" sz="3300" b="1" dirty="0">
              <a:solidFill>
                <a:schemeClr val="accent3"/>
              </a:solidFill>
            </a:endParaRPr>
          </a:p>
          <a:p>
            <a:pPr marL="403225" indent="-403225"/>
            <a:r>
              <a:rPr lang="en-US" sz="2600" dirty="0"/>
              <a:t>#1 - You could first engage and consult with the member, the Job Coach (if involved), the member’s Care Team and natural supports/family</a:t>
            </a:r>
          </a:p>
          <a:p>
            <a:pPr marL="403225" indent="-403225"/>
            <a:r>
              <a:rPr lang="en-US" sz="2600" dirty="0"/>
              <a:t>#2 – Then write up the Job Keeping Plan and share to confirm their support</a:t>
            </a:r>
          </a:p>
          <a:p>
            <a:pPr marL="403225" indent="-403225"/>
            <a:r>
              <a:rPr lang="en-US" sz="2600" b="1" dirty="0">
                <a:solidFill>
                  <a:srgbClr val="912F60"/>
                </a:solidFill>
              </a:rPr>
              <a:t>                                                            OR</a:t>
            </a:r>
          </a:p>
          <a:p>
            <a:pPr marL="403225" indent="-403225"/>
            <a:r>
              <a:rPr lang="en-US" sz="2600" dirty="0"/>
              <a:t>#1 – You could write up an initial draft version of the Job Keeping Plan with the member’s input</a:t>
            </a:r>
          </a:p>
          <a:p>
            <a:pPr marL="403225" indent="-403225"/>
            <a:r>
              <a:rPr lang="en-US" sz="2600" dirty="0"/>
              <a:t>#2 – Then share with the Job Coach, Care Team and natural supports or family to get their review and feedback</a:t>
            </a:r>
          </a:p>
          <a:p>
            <a:pPr lvl="1">
              <a:buClr>
                <a:schemeClr val="accent6"/>
              </a:buClr>
              <a:buSzPct val="120000"/>
              <a:buFont typeface="Arial" panose="020B0604020202020204" pitchFamily="34" charset="0"/>
              <a:buChar char="•"/>
            </a:pPr>
            <a:endParaRPr lang="en-US" sz="2600" dirty="0"/>
          </a:p>
        </p:txBody>
      </p:sp>
    </p:spTree>
    <p:extLst>
      <p:ext uri="{BB962C8B-B14F-4D97-AF65-F5344CB8AC3E}">
        <p14:creationId xmlns:p14="http://schemas.microsoft.com/office/powerpoint/2010/main" val="2988045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7D7B-49CB-426A-9EC9-C7D5F00C1139}"/>
              </a:ext>
            </a:extLst>
          </p:cNvPr>
          <p:cNvSpPr>
            <a:spLocks noGrp="1"/>
          </p:cNvSpPr>
          <p:nvPr>
            <p:ph type="title"/>
          </p:nvPr>
        </p:nvSpPr>
        <p:spPr>
          <a:xfrm>
            <a:off x="1097280" y="286603"/>
            <a:ext cx="10058400" cy="1450757"/>
          </a:xfrm>
        </p:spPr>
        <p:txBody>
          <a:bodyPr>
            <a:normAutofit/>
          </a:bodyPr>
          <a:lstStyle/>
          <a:p>
            <a:r>
              <a:rPr lang="en-US" b="1"/>
              <a:t>Directions on Next Steps</a:t>
            </a:r>
          </a:p>
        </p:txBody>
      </p:sp>
      <p:graphicFrame>
        <p:nvGraphicFramePr>
          <p:cNvPr id="5" name="Content Placeholder 2">
            <a:extLst>
              <a:ext uri="{FF2B5EF4-FFF2-40B4-BE49-F238E27FC236}">
                <a16:creationId xmlns:a16="http://schemas.microsoft.com/office/drawing/2014/main" id="{A3D8CE1D-A271-4AED-8AD7-FB2CBA44C0D5}"/>
              </a:ext>
            </a:extLst>
          </p:cNvPr>
          <p:cNvGraphicFramePr>
            <a:graphicFrameLocks noGrp="1"/>
          </p:cNvGraphicFramePr>
          <p:nvPr>
            <p:ph idx="1"/>
            <p:extLst>
              <p:ext uri="{D42A27DB-BD31-4B8C-83A1-F6EECF244321}">
                <p14:modId xmlns:p14="http://schemas.microsoft.com/office/powerpoint/2010/main" val="422136180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 name="TextBox 91">
            <a:extLst>
              <a:ext uri="{FF2B5EF4-FFF2-40B4-BE49-F238E27FC236}">
                <a16:creationId xmlns:a16="http://schemas.microsoft.com/office/drawing/2014/main" id="{047C9586-CEBD-41B3-9F4E-EBA079CE9C91}"/>
              </a:ext>
            </a:extLst>
          </p:cNvPr>
          <p:cNvSpPr txBox="1"/>
          <p:nvPr/>
        </p:nvSpPr>
        <p:spPr>
          <a:xfrm>
            <a:off x="2122098" y="5932099"/>
            <a:ext cx="80340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444444"/>
                </a:solidFill>
                <a:latin typeface="Calibri"/>
                <a:ea typeface="Arial"/>
                <a:cs typeface="Arial"/>
              </a:rPr>
              <a:t>*Always copy </a:t>
            </a:r>
            <a:r>
              <a:rPr lang="en-US">
                <a:solidFill>
                  <a:srgbClr val="444444"/>
                </a:solidFill>
                <a:latin typeface="Calibri"/>
                <a:ea typeface="Arial"/>
                <a:cs typeface="Arial"/>
                <a:hlinkClick r:id="rId8"/>
              </a:rPr>
              <a:t>innovation@inclusa.org</a:t>
            </a:r>
            <a:r>
              <a:rPr lang="en-US">
                <a:solidFill>
                  <a:srgbClr val="444444"/>
                </a:solidFill>
                <a:latin typeface="Calibri"/>
                <a:ea typeface="Arial"/>
                <a:cs typeface="Arial"/>
              </a:rPr>
              <a:t> when you send any of the above to the CRC.​</a:t>
            </a:r>
            <a:endParaRPr lang="en-US"/>
          </a:p>
        </p:txBody>
      </p:sp>
    </p:spTree>
    <p:extLst>
      <p:ext uri="{BB962C8B-B14F-4D97-AF65-F5344CB8AC3E}">
        <p14:creationId xmlns:p14="http://schemas.microsoft.com/office/powerpoint/2010/main" val="1034952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7D7B-49CB-426A-9EC9-C7D5F00C1139}"/>
              </a:ext>
            </a:extLst>
          </p:cNvPr>
          <p:cNvSpPr>
            <a:spLocks noGrp="1"/>
          </p:cNvSpPr>
          <p:nvPr>
            <p:ph type="title"/>
          </p:nvPr>
        </p:nvSpPr>
        <p:spPr>
          <a:xfrm>
            <a:off x="1207601" y="308124"/>
            <a:ext cx="8596668" cy="1320800"/>
          </a:xfrm>
        </p:spPr>
        <p:txBody>
          <a:bodyPr>
            <a:normAutofit/>
          </a:bodyPr>
          <a:lstStyle/>
          <a:p>
            <a:r>
              <a:rPr lang="en-US" sz="4400" b="1" dirty="0">
                <a:solidFill>
                  <a:schemeClr val="accent5">
                    <a:lumMod val="50000"/>
                  </a:schemeClr>
                </a:solidFill>
              </a:rPr>
              <a:t>Parting Words</a:t>
            </a:r>
          </a:p>
        </p:txBody>
      </p:sp>
      <p:sp>
        <p:nvSpPr>
          <p:cNvPr id="3" name="Content Placeholder 2">
            <a:extLst>
              <a:ext uri="{FF2B5EF4-FFF2-40B4-BE49-F238E27FC236}">
                <a16:creationId xmlns:a16="http://schemas.microsoft.com/office/drawing/2014/main" id="{7ECB9D7D-77B2-44CF-8BB4-960C339C3E5C}"/>
              </a:ext>
            </a:extLst>
          </p:cNvPr>
          <p:cNvSpPr>
            <a:spLocks noGrp="1"/>
          </p:cNvSpPr>
          <p:nvPr>
            <p:ph idx="1"/>
          </p:nvPr>
        </p:nvSpPr>
        <p:spPr>
          <a:xfrm>
            <a:off x="890392" y="1428278"/>
            <a:ext cx="10058400" cy="5002925"/>
          </a:xfrm>
        </p:spPr>
        <p:txBody>
          <a:bodyPr vert="horz" lIns="0" tIns="45720" rIns="0" bIns="45720" rtlCol="0" anchor="t">
            <a:normAutofit/>
          </a:bodyPr>
          <a:lstStyle/>
          <a:p>
            <a:pPr marL="0" indent="0">
              <a:buSzPct val="120000"/>
              <a:buNone/>
            </a:pPr>
            <a:endParaRPr lang="en-US" sz="3300" dirty="0"/>
          </a:p>
          <a:p>
            <a:pPr>
              <a:buClr>
                <a:schemeClr val="accent3"/>
              </a:buClr>
              <a:buSzPct val="120000"/>
              <a:buFont typeface="Arial" panose="020B0604020202020204" pitchFamily="34" charset="0"/>
              <a:buChar char="•"/>
            </a:pPr>
            <a:r>
              <a:rPr lang="en-US" sz="3300" dirty="0"/>
              <a:t>  Many benefits to employment</a:t>
            </a:r>
          </a:p>
          <a:p>
            <a:pPr marL="347345" indent="-347345">
              <a:buClr>
                <a:schemeClr val="accent3"/>
              </a:buClr>
              <a:buSzPct val="120000"/>
              <a:buFont typeface="Arial" panose="020B0604020202020204" pitchFamily="34" charset="0"/>
              <a:buChar char="•"/>
            </a:pPr>
            <a:r>
              <a:rPr lang="en-US" sz="3300" dirty="0"/>
              <a:t>Exciting time in Wisconsin and the U.S. as more people with disabilities are wanting to work in our communities and are achieving their employment goals</a:t>
            </a:r>
            <a:endParaRPr lang="en-US" sz="3300">
              <a:cs typeface="Calibri" panose="020F0502020204030204"/>
            </a:endParaRPr>
          </a:p>
          <a:p>
            <a:pPr>
              <a:buClr>
                <a:schemeClr val="accent3"/>
              </a:buClr>
              <a:buSzPct val="120000"/>
              <a:buFont typeface="Arial" panose="020B0604020202020204" pitchFamily="34" charset="0"/>
              <a:buChar char="•"/>
            </a:pPr>
            <a:r>
              <a:rPr lang="en-US" sz="3300" dirty="0"/>
              <a:t>  Important for us to all be involved &amp; supportive </a:t>
            </a:r>
          </a:p>
          <a:p>
            <a:pPr marL="347345" indent="-347345">
              <a:buClr>
                <a:schemeClr val="accent3"/>
              </a:buClr>
              <a:buSzPct val="120000"/>
              <a:buFont typeface="Arial" panose="020B0604020202020204" pitchFamily="34" charset="0"/>
              <a:buChar char="•"/>
            </a:pPr>
            <a:r>
              <a:rPr lang="en-US" sz="3300" dirty="0"/>
              <a:t>Again, let’s learn together and innovate how we help people stay employed and thriving in their jobs</a:t>
            </a:r>
            <a:endParaRPr lang="en-US" sz="2600">
              <a:cs typeface="Calibri" panose="020F0502020204030204"/>
            </a:endParaRPr>
          </a:p>
        </p:txBody>
      </p:sp>
      <p:pic>
        <p:nvPicPr>
          <p:cNvPr id="6146" name="Picture 2" descr="Image result for people with disabilities working">
            <a:extLst>
              <a:ext uri="{FF2B5EF4-FFF2-40B4-BE49-F238E27FC236}">
                <a16:creationId xmlns:a16="http://schemas.microsoft.com/office/drawing/2014/main" id="{67FC17C3-AD4D-4248-9792-29C86F9C2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382" y="308124"/>
            <a:ext cx="3301773" cy="219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168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7D7B-49CB-426A-9EC9-C7D5F00C1139}"/>
              </a:ext>
            </a:extLst>
          </p:cNvPr>
          <p:cNvSpPr>
            <a:spLocks noGrp="1"/>
          </p:cNvSpPr>
          <p:nvPr>
            <p:ph type="title"/>
          </p:nvPr>
        </p:nvSpPr>
        <p:spPr>
          <a:xfrm>
            <a:off x="1122533" y="378315"/>
            <a:ext cx="5309369" cy="1320800"/>
          </a:xfrm>
        </p:spPr>
        <p:txBody>
          <a:bodyPr>
            <a:normAutofit/>
          </a:bodyPr>
          <a:lstStyle/>
          <a:p>
            <a:r>
              <a:rPr lang="en-US" sz="4400" b="1" dirty="0">
                <a:solidFill>
                  <a:schemeClr val="accent5">
                    <a:lumMod val="50000"/>
                  </a:schemeClr>
                </a:solidFill>
              </a:rPr>
              <a:t>Learning Objectives</a:t>
            </a:r>
          </a:p>
        </p:txBody>
      </p:sp>
      <p:sp>
        <p:nvSpPr>
          <p:cNvPr id="3" name="Content Placeholder 2">
            <a:extLst>
              <a:ext uri="{FF2B5EF4-FFF2-40B4-BE49-F238E27FC236}">
                <a16:creationId xmlns:a16="http://schemas.microsoft.com/office/drawing/2014/main" id="{7ECB9D7D-77B2-44CF-8BB4-960C339C3E5C}"/>
              </a:ext>
            </a:extLst>
          </p:cNvPr>
          <p:cNvSpPr>
            <a:spLocks noGrp="1"/>
          </p:cNvSpPr>
          <p:nvPr>
            <p:ph idx="1"/>
          </p:nvPr>
        </p:nvSpPr>
        <p:spPr>
          <a:xfrm>
            <a:off x="1122531" y="982732"/>
            <a:ext cx="10478530" cy="3085416"/>
          </a:xfrm>
        </p:spPr>
        <p:txBody>
          <a:bodyPr>
            <a:normAutofit fontScale="85000" lnSpcReduction="10000"/>
          </a:bodyPr>
          <a:lstStyle/>
          <a:p>
            <a:pPr marL="0" indent="0">
              <a:buSzPct val="120000"/>
              <a:buNone/>
            </a:pPr>
            <a:endParaRPr lang="en-US" sz="2800" i="1" dirty="0"/>
          </a:p>
          <a:p>
            <a:pPr marL="0" indent="0">
              <a:buSzPct val="120000"/>
              <a:buNone/>
            </a:pPr>
            <a:endParaRPr lang="en-US" sz="3300" dirty="0"/>
          </a:p>
          <a:p>
            <a:pPr marL="336550" indent="-336550">
              <a:lnSpc>
                <a:spcPct val="120000"/>
              </a:lnSpc>
              <a:buSzPct val="120000"/>
              <a:buFont typeface="Arial" panose="020B0604020202020204" pitchFamily="34" charset="0"/>
              <a:buChar char="•"/>
            </a:pPr>
            <a:r>
              <a:rPr lang="en-US" sz="3300" dirty="0"/>
              <a:t>Recognize the value of employment and how ongoing commitment &amp; motivation is necessary to stay employed</a:t>
            </a:r>
          </a:p>
          <a:p>
            <a:pPr>
              <a:lnSpc>
                <a:spcPct val="120000"/>
              </a:lnSpc>
              <a:buSzPct val="120000"/>
              <a:buFont typeface="Arial" panose="020B0604020202020204" pitchFamily="34" charset="0"/>
              <a:buChar char="•"/>
            </a:pPr>
            <a:r>
              <a:rPr lang="en-US" sz="3300" dirty="0"/>
              <a:t>  Understand the role of Residential Providers in employment success</a:t>
            </a:r>
          </a:p>
          <a:p>
            <a:pPr>
              <a:lnSpc>
                <a:spcPct val="120000"/>
              </a:lnSpc>
              <a:buSzPct val="120000"/>
              <a:buFont typeface="Arial" panose="020B0604020202020204" pitchFamily="34" charset="0"/>
              <a:buChar char="•"/>
            </a:pPr>
            <a:endParaRPr lang="en-US" sz="2600" dirty="0"/>
          </a:p>
        </p:txBody>
      </p:sp>
      <p:sp>
        <p:nvSpPr>
          <p:cNvPr id="6" name="Title 1">
            <a:extLst>
              <a:ext uri="{FF2B5EF4-FFF2-40B4-BE49-F238E27FC236}">
                <a16:creationId xmlns:a16="http://schemas.microsoft.com/office/drawing/2014/main" id="{5921DD36-B33B-4886-9EC4-D300B721F1FF}"/>
              </a:ext>
            </a:extLst>
          </p:cNvPr>
          <p:cNvSpPr txBox="1">
            <a:spLocks/>
          </p:cNvSpPr>
          <p:nvPr/>
        </p:nvSpPr>
        <p:spPr>
          <a:xfrm>
            <a:off x="8266922" y="192770"/>
            <a:ext cx="3334140" cy="1320800"/>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dirty="0">
                <a:solidFill>
                  <a:schemeClr val="accent5">
                    <a:lumMod val="50000"/>
                  </a:schemeClr>
                </a:solidFill>
              </a:rPr>
              <a:t>Job Keeping Plan Training Module</a:t>
            </a:r>
          </a:p>
        </p:txBody>
      </p:sp>
      <p:pic>
        <p:nvPicPr>
          <p:cNvPr id="7" name="Picture 6" descr="Image result for inclusa wisconsin">
            <a:extLst>
              <a:ext uri="{FF2B5EF4-FFF2-40B4-BE49-F238E27FC236}">
                <a16:creationId xmlns:a16="http://schemas.microsoft.com/office/drawing/2014/main" id="{02D5B4D0-77C7-48D1-9FA1-A37E72ADED7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063577" y="4380082"/>
            <a:ext cx="2537484" cy="1726401"/>
          </a:xfrm>
          <a:prstGeom prst="rect">
            <a:avLst/>
          </a:prstGeom>
          <a:noFill/>
          <a:ln>
            <a:noFill/>
          </a:ln>
        </p:spPr>
      </p:pic>
      <p:sp>
        <p:nvSpPr>
          <p:cNvPr id="8" name="Content Placeholder 2">
            <a:extLst>
              <a:ext uri="{FF2B5EF4-FFF2-40B4-BE49-F238E27FC236}">
                <a16:creationId xmlns:a16="http://schemas.microsoft.com/office/drawing/2014/main" id="{C98CD06E-C35D-4EE4-9B9B-E7DCB69AFB1F}"/>
              </a:ext>
            </a:extLst>
          </p:cNvPr>
          <p:cNvSpPr txBox="1">
            <a:spLocks/>
          </p:cNvSpPr>
          <p:nvPr/>
        </p:nvSpPr>
        <p:spPr>
          <a:xfrm>
            <a:off x="1122529" y="3102020"/>
            <a:ext cx="8795193" cy="388059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SzPct val="120000"/>
              <a:buFont typeface="Calibri" panose="020F0502020204030204" pitchFamily="34" charset="0"/>
              <a:buNone/>
            </a:pPr>
            <a:endParaRPr lang="en-US" sz="3300" dirty="0"/>
          </a:p>
          <a:p>
            <a:pPr marL="279400" indent="-279400">
              <a:lnSpc>
                <a:spcPct val="120000"/>
              </a:lnSpc>
              <a:buSzPct val="120000"/>
              <a:buFont typeface="Arial" panose="020B0604020202020204" pitchFamily="34" charset="0"/>
              <a:buChar char="•"/>
            </a:pPr>
            <a:r>
              <a:rPr lang="en-US" sz="2800" dirty="0"/>
              <a:t>Get informed on </a:t>
            </a:r>
            <a:r>
              <a:rPr lang="en-US" sz="2800" i="1" dirty="0">
                <a:solidFill>
                  <a:schemeClr val="accent5">
                    <a:lumMod val="50000"/>
                  </a:schemeClr>
                </a:solidFill>
              </a:rPr>
              <a:t>Competitive Integrated Employment (CIE) </a:t>
            </a:r>
            <a:r>
              <a:rPr lang="en-US" sz="2800" dirty="0">
                <a:solidFill>
                  <a:schemeClr val="tx1"/>
                </a:solidFill>
              </a:rPr>
              <a:t>and the related Outcome Payment opportunity</a:t>
            </a:r>
            <a:endParaRPr lang="en-US" sz="2800" dirty="0"/>
          </a:p>
          <a:p>
            <a:pPr>
              <a:lnSpc>
                <a:spcPct val="120000"/>
              </a:lnSpc>
              <a:buSzPct val="120000"/>
              <a:buFont typeface="Arial" panose="020B0604020202020204" pitchFamily="34" charset="0"/>
              <a:buChar char="•"/>
            </a:pPr>
            <a:r>
              <a:rPr lang="en-US" sz="2800" dirty="0"/>
              <a:t>  Learn how to complete the Job Keeping Plan  </a:t>
            </a:r>
          </a:p>
          <a:p>
            <a:pPr>
              <a:lnSpc>
                <a:spcPct val="120000"/>
              </a:lnSpc>
              <a:buSzPct val="120000"/>
              <a:buFont typeface="Arial" panose="020B0604020202020204" pitchFamily="34" charset="0"/>
              <a:buChar char="•"/>
            </a:pPr>
            <a:endParaRPr lang="en-US" sz="2600" dirty="0"/>
          </a:p>
        </p:txBody>
      </p:sp>
    </p:spTree>
    <p:extLst>
      <p:ext uri="{BB962C8B-B14F-4D97-AF65-F5344CB8AC3E}">
        <p14:creationId xmlns:p14="http://schemas.microsoft.com/office/powerpoint/2010/main" val="633318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ACD1368-ACAA-455D-A408-51F3514EB533}"/>
              </a:ext>
            </a:extLst>
          </p:cNvPr>
          <p:cNvSpPr txBox="1">
            <a:spLocks/>
          </p:cNvSpPr>
          <p:nvPr/>
        </p:nvSpPr>
        <p:spPr>
          <a:xfrm>
            <a:off x="2337743" y="204355"/>
            <a:ext cx="7516515" cy="5002925"/>
          </a:xfrm>
          <a:prstGeom prst="rect">
            <a:avLst/>
          </a:prstGeom>
        </p:spPr>
        <p:txBody>
          <a:bodyPr lIns="91440" tIns="45720" rIns="91440" bIns="4572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SzPct val="120000"/>
              <a:buFont typeface="Calibri" panose="020F0502020204030204" pitchFamily="34" charset="0"/>
              <a:buNone/>
            </a:pPr>
            <a:endParaRPr lang="en-US" sz="2800" dirty="0"/>
          </a:p>
          <a:p>
            <a:pPr marL="0" indent="0" algn="ctr">
              <a:buSzPct val="120000"/>
              <a:buFont typeface="Calibri" panose="020F0502020204030204" pitchFamily="34" charset="0"/>
              <a:buNone/>
            </a:pPr>
            <a:r>
              <a:rPr lang="en-US" sz="5400" b="1" dirty="0">
                <a:solidFill>
                  <a:schemeClr val="accent5">
                    <a:lumMod val="50000"/>
                  </a:schemeClr>
                </a:solidFill>
              </a:rPr>
              <a:t>THANK YOU!</a:t>
            </a:r>
            <a:r>
              <a:rPr lang="en-US" sz="4800" b="1" dirty="0">
                <a:solidFill>
                  <a:schemeClr val="accent5">
                    <a:lumMod val="50000"/>
                  </a:schemeClr>
                </a:solidFill>
              </a:rPr>
              <a:t> </a:t>
            </a:r>
          </a:p>
          <a:p>
            <a:pPr marL="0" indent="0" algn="ctr">
              <a:buSzPct val="120000"/>
              <a:buFont typeface="Calibri" panose="020F0502020204030204" pitchFamily="34" charset="0"/>
              <a:buNone/>
            </a:pPr>
            <a:endParaRPr lang="en-US" sz="100" dirty="0"/>
          </a:p>
          <a:p>
            <a:pPr marL="0" indent="0" algn="ctr">
              <a:buSzPct val="120000"/>
              <a:buNone/>
            </a:pPr>
            <a:r>
              <a:rPr lang="en-US" sz="2200" b="1" dirty="0"/>
              <a:t>for being a part of </a:t>
            </a:r>
            <a:r>
              <a:rPr lang="en-US" sz="2200" b="1" dirty="0" err="1"/>
              <a:t>Inclusa’s</a:t>
            </a:r>
            <a:r>
              <a:rPr lang="en-US" sz="2200" b="1" dirty="0"/>
              <a:t> Residential Provider network</a:t>
            </a:r>
            <a:r>
              <a:rPr lang="en-US" sz="2200" b="1"/>
              <a:t> </a:t>
            </a:r>
            <a:r>
              <a:rPr lang="en-US" sz="2200" b="1" dirty="0"/>
              <a:t>and for teaming up in this new, exciting way</a:t>
            </a:r>
            <a:endParaRPr lang="en-US" sz="2200" b="1"/>
          </a:p>
          <a:p>
            <a:pPr marL="0" indent="0" algn="ctr">
              <a:buSzPct val="120000"/>
              <a:buFont typeface="Calibri" panose="020F0502020204030204" pitchFamily="34" charset="0"/>
              <a:buNone/>
            </a:pPr>
            <a:endParaRPr lang="en-US" sz="1050" dirty="0">
              <a:solidFill>
                <a:schemeClr val="accent3"/>
              </a:solidFill>
            </a:endParaRPr>
          </a:p>
          <a:p>
            <a:pPr marL="0" indent="0" algn="ctr">
              <a:buSzPct val="120000"/>
              <a:buFont typeface="Calibri" panose="020F0502020204030204" pitchFamily="34" charset="0"/>
              <a:buNone/>
            </a:pPr>
            <a:r>
              <a:rPr lang="en-US" sz="2800" b="1" i="1" dirty="0">
                <a:solidFill>
                  <a:schemeClr val="accent1"/>
                </a:solidFill>
              </a:rPr>
              <a:t>Let’s keep people successfully employed </a:t>
            </a:r>
          </a:p>
          <a:p>
            <a:pPr marL="0" indent="0" algn="ctr">
              <a:buSzPct val="120000"/>
              <a:buFont typeface="Calibri" panose="020F0502020204030204" pitchFamily="34" charset="0"/>
              <a:buNone/>
            </a:pPr>
            <a:r>
              <a:rPr lang="en-US" sz="2800" b="1" i="1" dirty="0">
                <a:solidFill>
                  <a:schemeClr val="accent1"/>
                </a:solidFill>
              </a:rPr>
              <a:t>– Together!</a:t>
            </a:r>
            <a:endParaRPr lang="en-US" sz="4400" b="1" i="1" dirty="0">
              <a:solidFill>
                <a:schemeClr val="accent1"/>
              </a:solidFill>
            </a:endParaRPr>
          </a:p>
          <a:p>
            <a:pPr>
              <a:buFont typeface="Wingdings" panose="05000000000000000000" pitchFamily="2" charset="2"/>
              <a:buChar char="Ø"/>
            </a:pPr>
            <a:endParaRPr lang="en-US" sz="2600" dirty="0"/>
          </a:p>
        </p:txBody>
      </p:sp>
      <p:pic>
        <p:nvPicPr>
          <p:cNvPr id="3" name="Picture 2" descr="Image result for people with disabilities working">
            <a:extLst>
              <a:ext uri="{FF2B5EF4-FFF2-40B4-BE49-F238E27FC236}">
                <a16:creationId xmlns:a16="http://schemas.microsoft.com/office/drawing/2014/main" id="{24BD2FB3-EFF8-49F0-A276-3985BED16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087" y="4099452"/>
            <a:ext cx="1973222" cy="18586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inclusa wisconsin">
            <a:extLst>
              <a:ext uri="{FF2B5EF4-FFF2-40B4-BE49-F238E27FC236}">
                <a16:creationId xmlns:a16="http://schemas.microsoft.com/office/drawing/2014/main" id="{66316F83-A0DC-4547-8A91-F8F05F569A7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743341" y="3925963"/>
            <a:ext cx="2795516" cy="1901956"/>
          </a:xfrm>
          <a:prstGeom prst="rect">
            <a:avLst/>
          </a:prstGeom>
          <a:noFill/>
          <a:ln>
            <a:noFill/>
          </a:ln>
        </p:spPr>
      </p:pic>
    </p:spTree>
    <p:extLst>
      <p:ext uri="{BB962C8B-B14F-4D97-AF65-F5344CB8AC3E}">
        <p14:creationId xmlns:p14="http://schemas.microsoft.com/office/powerpoint/2010/main" val="2633318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7D7B-49CB-426A-9EC9-C7D5F00C1139}"/>
              </a:ext>
            </a:extLst>
          </p:cNvPr>
          <p:cNvSpPr>
            <a:spLocks noGrp="1"/>
          </p:cNvSpPr>
          <p:nvPr>
            <p:ph type="title"/>
          </p:nvPr>
        </p:nvSpPr>
        <p:spPr>
          <a:xfrm>
            <a:off x="1207600" y="308124"/>
            <a:ext cx="9147361" cy="1320800"/>
          </a:xfrm>
        </p:spPr>
        <p:txBody>
          <a:bodyPr>
            <a:normAutofit/>
          </a:bodyPr>
          <a:lstStyle/>
          <a:p>
            <a:r>
              <a:rPr lang="en-US" sz="4400" b="1" dirty="0">
                <a:solidFill>
                  <a:schemeClr val="accent5">
                    <a:lumMod val="50000"/>
                  </a:schemeClr>
                </a:solidFill>
              </a:rPr>
              <a:t>Employment - </a:t>
            </a:r>
            <a:r>
              <a:rPr lang="en-US" sz="3600" b="1" dirty="0">
                <a:solidFill>
                  <a:schemeClr val="accent5">
                    <a:lumMod val="50000"/>
                  </a:schemeClr>
                </a:solidFill>
              </a:rPr>
              <a:t>Is Important for All of Us</a:t>
            </a:r>
            <a:endParaRPr lang="en-US" sz="4400" b="1" dirty="0">
              <a:solidFill>
                <a:schemeClr val="accent5">
                  <a:lumMod val="50000"/>
                </a:schemeClr>
              </a:solidFill>
            </a:endParaRPr>
          </a:p>
        </p:txBody>
      </p:sp>
      <p:sp>
        <p:nvSpPr>
          <p:cNvPr id="3" name="Content Placeholder 2">
            <a:extLst>
              <a:ext uri="{FF2B5EF4-FFF2-40B4-BE49-F238E27FC236}">
                <a16:creationId xmlns:a16="http://schemas.microsoft.com/office/drawing/2014/main" id="{7ECB9D7D-77B2-44CF-8BB4-960C339C3E5C}"/>
              </a:ext>
            </a:extLst>
          </p:cNvPr>
          <p:cNvSpPr>
            <a:spLocks noGrp="1"/>
          </p:cNvSpPr>
          <p:nvPr>
            <p:ph idx="1"/>
          </p:nvPr>
        </p:nvSpPr>
        <p:spPr>
          <a:xfrm>
            <a:off x="1207600" y="1160260"/>
            <a:ext cx="10058400" cy="5002925"/>
          </a:xfrm>
        </p:spPr>
        <p:txBody>
          <a:bodyPr>
            <a:normAutofit fontScale="92500" lnSpcReduction="20000"/>
          </a:bodyPr>
          <a:lstStyle/>
          <a:p>
            <a:pPr marL="0" indent="0">
              <a:buSzPct val="120000"/>
              <a:buNone/>
            </a:pPr>
            <a:endParaRPr lang="en-US" sz="2800" i="1" dirty="0"/>
          </a:p>
          <a:p>
            <a:pPr marL="0" indent="0">
              <a:buSzPct val="120000"/>
              <a:buNone/>
            </a:pPr>
            <a:endParaRPr lang="en-US" sz="3300" dirty="0"/>
          </a:p>
          <a:p>
            <a:pPr>
              <a:buSzPct val="120000"/>
              <a:buFont typeface="Arial" panose="020B0604020202020204" pitchFamily="34" charset="0"/>
              <a:buChar char="•"/>
            </a:pPr>
            <a:r>
              <a:rPr lang="en-US" sz="3300" dirty="0"/>
              <a:t>  </a:t>
            </a:r>
            <a:r>
              <a:rPr lang="en-US" sz="3200" dirty="0"/>
              <a:t>Provides much needed income</a:t>
            </a:r>
          </a:p>
          <a:p>
            <a:pPr>
              <a:buSzPct val="120000"/>
              <a:buFont typeface="Arial" panose="020B0604020202020204" pitchFamily="34" charset="0"/>
              <a:buChar char="•"/>
            </a:pPr>
            <a:r>
              <a:rPr lang="en-US" sz="3200" dirty="0"/>
              <a:t>  Relationships</a:t>
            </a:r>
          </a:p>
          <a:p>
            <a:pPr>
              <a:buSzPct val="120000"/>
              <a:buFont typeface="Arial" panose="020B0604020202020204" pitchFamily="34" charset="0"/>
              <a:buChar char="•"/>
            </a:pPr>
            <a:r>
              <a:rPr lang="en-US" sz="3200" dirty="0"/>
              <a:t>  Contribution to our community </a:t>
            </a:r>
          </a:p>
          <a:p>
            <a:pPr>
              <a:buSzPct val="120000"/>
              <a:buFont typeface="Arial" panose="020B0604020202020204" pitchFamily="34" charset="0"/>
              <a:buChar char="•"/>
            </a:pPr>
            <a:r>
              <a:rPr lang="en-US" sz="3200" dirty="0"/>
              <a:t>  Grows our skills, knowledge and experiences</a:t>
            </a:r>
          </a:p>
          <a:p>
            <a:pPr>
              <a:buSzPct val="120000"/>
              <a:buFont typeface="Arial" panose="020B0604020202020204" pitchFamily="34" charset="0"/>
              <a:buChar char="•"/>
            </a:pPr>
            <a:r>
              <a:rPr lang="en-US" sz="3200" dirty="0"/>
              <a:t>  Keeps us healthy</a:t>
            </a:r>
          </a:p>
          <a:p>
            <a:pPr>
              <a:buClr>
                <a:schemeClr val="accent6"/>
              </a:buClr>
              <a:buSzPct val="120000"/>
              <a:buFont typeface="Arial" panose="020B0604020202020204" pitchFamily="34" charset="0"/>
              <a:buChar char="•"/>
            </a:pPr>
            <a:endParaRPr lang="en-US" sz="200" dirty="0"/>
          </a:p>
          <a:p>
            <a:pPr marL="568325" lvl="1" indent="-222250">
              <a:spcBef>
                <a:spcPts val="500"/>
              </a:spcBef>
              <a:spcAft>
                <a:spcPts val="500"/>
              </a:spcAft>
              <a:buClr>
                <a:schemeClr val="accent5">
                  <a:lumMod val="50000"/>
                </a:schemeClr>
              </a:buClr>
              <a:buSzPct val="95000"/>
              <a:buFont typeface="Wingdings" panose="05000000000000000000" pitchFamily="2" charset="2"/>
              <a:buChar char="Ø"/>
            </a:pPr>
            <a:r>
              <a:rPr lang="en-US" sz="2800" dirty="0"/>
              <a:t>  Prevents social isolation</a:t>
            </a:r>
          </a:p>
          <a:p>
            <a:pPr marL="568325" lvl="1" indent="-222250">
              <a:spcBef>
                <a:spcPts val="500"/>
              </a:spcBef>
              <a:spcAft>
                <a:spcPts val="500"/>
              </a:spcAft>
              <a:buClr>
                <a:schemeClr val="accent5">
                  <a:lumMod val="50000"/>
                </a:schemeClr>
              </a:buClr>
              <a:buSzPct val="95000"/>
              <a:buFont typeface="Wingdings" panose="05000000000000000000" pitchFamily="2" charset="2"/>
              <a:buChar char="Ø"/>
            </a:pPr>
            <a:r>
              <a:rPr lang="en-US" sz="2800" dirty="0"/>
              <a:t>  Increases self-esteem</a:t>
            </a:r>
            <a:endParaRPr lang="en-US" sz="2600" dirty="0"/>
          </a:p>
          <a:p>
            <a:pPr marL="568325" lvl="1" indent="-222250">
              <a:spcBef>
                <a:spcPts val="500"/>
              </a:spcBef>
              <a:spcAft>
                <a:spcPts val="500"/>
              </a:spcAft>
              <a:buClr>
                <a:schemeClr val="accent5">
                  <a:lumMod val="50000"/>
                </a:schemeClr>
              </a:buClr>
              <a:buSzPct val="95000"/>
              <a:buFont typeface="Wingdings" panose="05000000000000000000" pitchFamily="2" charset="2"/>
              <a:buChar char="Ø"/>
            </a:pPr>
            <a:r>
              <a:rPr lang="en-US" sz="2600" dirty="0"/>
              <a:t>  Promotes positive mental &amp; physical health</a:t>
            </a:r>
          </a:p>
        </p:txBody>
      </p:sp>
      <p:pic>
        <p:nvPicPr>
          <p:cNvPr id="5" name="Picture 2" descr="Image result for people with disabilities working">
            <a:extLst>
              <a:ext uri="{FF2B5EF4-FFF2-40B4-BE49-F238E27FC236}">
                <a16:creationId xmlns:a16="http://schemas.microsoft.com/office/drawing/2014/main" id="{F6C48ED1-3B5E-4623-8F45-1AD05E7A8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7325" y="2286170"/>
            <a:ext cx="2920695" cy="275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33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7D7B-49CB-426A-9EC9-C7D5F00C1139}"/>
              </a:ext>
            </a:extLst>
          </p:cNvPr>
          <p:cNvSpPr>
            <a:spLocks noGrp="1"/>
          </p:cNvSpPr>
          <p:nvPr>
            <p:ph type="title"/>
          </p:nvPr>
        </p:nvSpPr>
        <p:spPr>
          <a:xfrm>
            <a:off x="1207600" y="308124"/>
            <a:ext cx="10284183" cy="1320800"/>
          </a:xfrm>
        </p:spPr>
        <p:txBody>
          <a:bodyPr>
            <a:normAutofit/>
          </a:bodyPr>
          <a:lstStyle/>
          <a:p>
            <a:r>
              <a:rPr lang="en-US" sz="4400" b="1" dirty="0">
                <a:solidFill>
                  <a:schemeClr val="accent5">
                    <a:lumMod val="50000"/>
                  </a:schemeClr>
                </a:solidFill>
              </a:rPr>
              <a:t>Employment -</a:t>
            </a:r>
            <a:br>
              <a:rPr lang="en-US" b="1" dirty="0">
                <a:solidFill>
                  <a:schemeClr val="accent5">
                    <a:lumMod val="50000"/>
                  </a:schemeClr>
                </a:solidFill>
              </a:rPr>
            </a:br>
            <a:r>
              <a:rPr lang="en-US" sz="3600" b="1" dirty="0">
                <a:solidFill>
                  <a:schemeClr val="accent5">
                    <a:lumMod val="50000"/>
                  </a:schemeClr>
                </a:solidFill>
              </a:rPr>
              <a:t>Requires Ongoing Commitment and Motivation</a:t>
            </a:r>
            <a:endParaRPr lang="en-US" sz="4000" b="1" dirty="0">
              <a:solidFill>
                <a:schemeClr val="accent5">
                  <a:lumMod val="50000"/>
                </a:schemeClr>
              </a:solidFill>
            </a:endParaRPr>
          </a:p>
        </p:txBody>
      </p:sp>
      <p:sp>
        <p:nvSpPr>
          <p:cNvPr id="3" name="Content Placeholder 2">
            <a:extLst>
              <a:ext uri="{FF2B5EF4-FFF2-40B4-BE49-F238E27FC236}">
                <a16:creationId xmlns:a16="http://schemas.microsoft.com/office/drawing/2014/main" id="{7ECB9D7D-77B2-44CF-8BB4-960C339C3E5C}"/>
              </a:ext>
            </a:extLst>
          </p:cNvPr>
          <p:cNvSpPr>
            <a:spLocks noGrp="1"/>
          </p:cNvSpPr>
          <p:nvPr>
            <p:ph idx="1"/>
          </p:nvPr>
        </p:nvSpPr>
        <p:spPr>
          <a:xfrm>
            <a:off x="4710982" y="845127"/>
            <a:ext cx="7085601" cy="5704749"/>
          </a:xfrm>
        </p:spPr>
        <p:txBody>
          <a:bodyPr>
            <a:normAutofit/>
          </a:bodyPr>
          <a:lstStyle/>
          <a:p>
            <a:pPr marL="0" indent="0">
              <a:buSzPct val="120000"/>
              <a:buNone/>
            </a:pPr>
            <a:endParaRPr lang="en-US" sz="2800" i="1" dirty="0"/>
          </a:p>
          <a:p>
            <a:pPr marL="0" indent="0">
              <a:buSzPct val="120000"/>
              <a:buNone/>
            </a:pPr>
            <a:endParaRPr lang="en-US" sz="3300" dirty="0"/>
          </a:p>
          <a:p>
            <a:pPr marL="519113" indent="-519113">
              <a:buClr>
                <a:srgbClr val="09385B"/>
              </a:buClr>
              <a:buFont typeface="Wingdings" panose="05000000000000000000" pitchFamily="2" charset="2"/>
              <a:buChar char="Ø"/>
            </a:pPr>
            <a:r>
              <a:rPr lang="en-US" sz="3000" dirty="0"/>
              <a:t>Achieving employment is the first career victory people experience</a:t>
            </a:r>
          </a:p>
          <a:p>
            <a:pPr marL="519113" indent="-519113">
              <a:buClr>
                <a:srgbClr val="09385B"/>
              </a:buClr>
              <a:buFont typeface="Wingdings" panose="05000000000000000000" pitchFamily="2" charset="2"/>
              <a:buChar char="Ø"/>
            </a:pPr>
            <a:endParaRPr lang="en-US" sz="200" dirty="0"/>
          </a:p>
          <a:p>
            <a:pPr marL="457200" indent="-457200">
              <a:buClr>
                <a:srgbClr val="09385B"/>
              </a:buClr>
              <a:buFont typeface="Wingdings" panose="05000000000000000000" pitchFamily="2" charset="2"/>
              <a:buChar char="Ø"/>
            </a:pPr>
            <a:r>
              <a:rPr lang="en-US" sz="3000" dirty="0"/>
              <a:t>Maintaining employment, staying satisfied and motivated, often requires ongoing attention and support</a:t>
            </a:r>
          </a:p>
          <a:p>
            <a:pPr marL="457200" indent="-457200">
              <a:buClr>
                <a:srgbClr val="09385B"/>
              </a:buClr>
              <a:buFont typeface="Wingdings" panose="05000000000000000000" pitchFamily="2" charset="2"/>
              <a:buChar char="Ø"/>
            </a:pPr>
            <a:endParaRPr lang="en-US" sz="200" dirty="0"/>
          </a:p>
          <a:p>
            <a:pPr marL="457200" indent="-457200">
              <a:buClr>
                <a:srgbClr val="09385B"/>
              </a:buClr>
              <a:buFont typeface="Wingdings" panose="05000000000000000000" pitchFamily="2" charset="2"/>
              <a:buChar char="Ø"/>
            </a:pPr>
            <a:r>
              <a:rPr lang="en-US" sz="3000" dirty="0"/>
              <a:t>This includes critical attention and support from residential providers, if a member receives residential services</a:t>
            </a:r>
          </a:p>
          <a:p>
            <a:pPr marL="568325" lvl="1" indent="-222250">
              <a:spcBef>
                <a:spcPts val="500"/>
              </a:spcBef>
              <a:spcAft>
                <a:spcPts val="500"/>
              </a:spcAft>
              <a:buClr>
                <a:schemeClr val="accent3"/>
              </a:buClr>
              <a:buSzPct val="95000"/>
              <a:buFont typeface="Wingdings" panose="05000000000000000000" pitchFamily="2" charset="2"/>
              <a:buChar char="Ø"/>
            </a:pPr>
            <a:endParaRPr lang="en-US" sz="2600" dirty="0"/>
          </a:p>
        </p:txBody>
      </p:sp>
      <p:pic>
        <p:nvPicPr>
          <p:cNvPr id="1026" name="Picture 2" descr="Image result for silhouette climbing mountain clipart">
            <a:extLst>
              <a:ext uri="{FF2B5EF4-FFF2-40B4-BE49-F238E27FC236}">
                <a16:creationId xmlns:a16="http://schemas.microsoft.com/office/drawing/2014/main" id="{D59F45B6-9404-412B-ADE4-6AF36C7C9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97" y="2363632"/>
            <a:ext cx="3948884" cy="279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097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7D7B-49CB-426A-9EC9-C7D5F00C1139}"/>
              </a:ext>
            </a:extLst>
          </p:cNvPr>
          <p:cNvSpPr>
            <a:spLocks noGrp="1"/>
          </p:cNvSpPr>
          <p:nvPr>
            <p:ph type="title"/>
          </p:nvPr>
        </p:nvSpPr>
        <p:spPr>
          <a:xfrm>
            <a:off x="1059319" y="252906"/>
            <a:ext cx="9536599" cy="1320800"/>
          </a:xfrm>
        </p:spPr>
        <p:txBody>
          <a:bodyPr>
            <a:normAutofit/>
          </a:bodyPr>
          <a:lstStyle/>
          <a:p>
            <a:r>
              <a:rPr lang="en-US" sz="4400" b="1" dirty="0">
                <a:solidFill>
                  <a:schemeClr val="accent5">
                    <a:lumMod val="50000"/>
                  </a:schemeClr>
                </a:solidFill>
              </a:rPr>
              <a:t>The Role of Residential Providers</a:t>
            </a:r>
          </a:p>
        </p:txBody>
      </p:sp>
      <p:sp>
        <p:nvSpPr>
          <p:cNvPr id="3" name="Content Placeholder 2">
            <a:extLst>
              <a:ext uri="{FF2B5EF4-FFF2-40B4-BE49-F238E27FC236}">
                <a16:creationId xmlns:a16="http://schemas.microsoft.com/office/drawing/2014/main" id="{7ECB9D7D-77B2-44CF-8BB4-960C339C3E5C}"/>
              </a:ext>
            </a:extLst>
          </p:cNvPr>
          <p:cNvSpPr>
            <a:spLocks noGrp="1"/>
          </p:cNvSpPr>
          <p:nvPr>
            <p:ph idx="1"/>
          </p:nvPr>
        </p:nvSpPr>
        <p:spPr>
          <a:xfrm>
            <a:off x="738435" y="1142253"/>
            <a:ext cx="10819686" cy="5358197"/>
          </a:xfrm>
        </p:spPr>
        <p:txBody>
          <a:bodyPr>
            <a:normAutofit/>
          </a:bodyPr>
          <a:lstStyle/>
          <a:p>
            <a:pPr marL="0" indent="0">
              <a:buSzPct val="120000"/>
              <a:buNone/>
            </a:pPr>
            <a:endParaRPr lang="en-US" sz="3300" dirty="0"/>
          </a:p>
          <a:p>
            <a:pPr>
              <a:buClr>
                <a:srgbClr val="09385B"/>
              </a:buClr>
              <a:buSzPct val="120000"/>
              <a:buFont typeface="Arial" panose="020B0604020202020204" pitchFamily="34" charset="0"/>
              <a:buChar char="•"/>
            </a:pPr>
            <a:r>
              <a:rPr lang="en-US" sz="3300" dirty="0"/>
              <a:t>  </a:t>
            </a:r>
            <a:r>
              <a:rPr lang="en-US" sz="2800" dirty="0"/>
              <a:t>Residential Providers are central to members’ lives</a:t>
            </a:r>
          </a:p>
          <a:p>
            <a:pPr marL="346075" indent="-346075">
              <a:buClr>
                <a:srgbClr val="09385B"/>
              </a:buClr>
              <a:buSzPct val="120000"/>
              <a:buFont typeface="Arial" panose="020B0604020202020204" pitchFamily="34" charset="0"/>
              <a:buChar char="•"/>
            </a:pPr>
            <a:r>
              <a:rPr lang="en-US" sz="2800" dirty="0"/>
              <a:t>You often have long-term, trusting relationships with members and know them well</a:t>
            </a:r>
          </a:p>
          <a:p>
            <a:pPr marL="346075" indent="-346075">
              <a:buClr>
                <a:srgbClr val="09385B"/>
              </a:buClr>
              <a:buSzPct val="120000"/>
              <a:buFont typeface="Arial" panose="020B0604020202020204" pitchFamily="34" charset="0"/>
              <a:buChar char="•"/>
            </a:pPr>
            <a:r>
              <a:rPr lang="en-US" sz="2800" dirty="0"/>
              <a:t>Want to fully leverage those relationships &amp; the daily contact members have with their residential providers</a:t>
            </a:r>
          </a:p>
          <a:p>
            <a:pPr marL="347663" indent="-347663">
              <a:buClr>
                <a:srgbClr val="09385B"/>
              </a:buClr>
              <a:buSzPct val="120000"/>
              <a:buFont typeface="Arial" panose="020B0604020202020204" pitchFamily="34" charset="0"/>
              <a:buChar char="•"/>
            </a:pPr>
            <a:r>
              <a:rPr lang="en-US" sz="2800" dirty="0"/>
              <a:t>Invite more engagement re: job keeping &amp; teaming with other supports</a:t>
            </a:r>
          </a:p>
          <a:p>
            <a:pPr marL="347663" indent="-347663">
              <a:buClr>
                <a:srgbClr val="09385B"/>
              </a:buClr>
              <a:buSzPct val="120000"/>
              <a:buFont typeface="Arial" panose="020B0604020202020204" pitchFamily="34" charset="0"/>
              <a:buChar char="•"/>
            </a:pPr>
            <a:r>
              <a:rPr lang="en-US" sz="2800" dirty="0"/>
              <a:t>Many examples of providers helping people keep their jobs – tells us this support can be essential to long-term employment success</a:t>
            </a:r>
          </a:p>
          <a:p>
            <a:pPr>
              <a:buClr>
                <a:srgbClr val="09385B"/>
              </a:buClr>
              <a:buSzPct val="120000"/>
              <a:buFont typeface="Arial" panose="020B0604020202020204" pitchFamily="34" charset="0"/>
              <a:buChar char="•"/>
            </a:pPr>
            <a:r>
              <a:rPr lang="en-US" sz="2800" dirty="0"/>
              <a:t>  Want to encourage &amp; recognize your effort through Outcome Payments</a:t>
            </a:r>
          </a:p>
        </p:txBody>
      </p:sp>
      <p:pic>
        <p:nvPicPr>
          <p:cNvPr id="2050" name="Picture 2" descr="Image result for group home">
            <a:extLst>
              <a:ext uri="{FF2B5EF4-FFF2-40B4-BE49-F238E27FC236}">
                <a16:creationId xmlns:a16="http://schemas.microsoft.com/office/drawing/2014/main" id="{581BA62D-ACBC-431D-BE4A-C0ECBBD97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6371" y="308124"/>
            <a:ext cx="257175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565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D640-D95E-4719-9331-8984598D920E}"/>
              </a:ext>
            </a:extLst>
          </p:cNvPr>
          <p:cNvSpPr>
            <a:spLocks noGrp="1"/>
          </p:cNvSpPr>
          <p:nvPr>
            <p:ph type="title"/>
          </p:nvPr>
        </p:nvSpPr>
        <p:spPr>
          <a:xfrm>
            <a:off x="1132311" y="623000"/>
            <a:ext cx="8596668" cy="1029032"/>
          </a:xfrm>
        </p:spPr>
        <p:txBody>
          <a:bodyPr>
            <a:normAutofit/>
          </a:bodyPr>
          <a:lstStyle/>
          <a:p>
            <a:r>
              <a:rPr lang="en-US" sz="3600" b="1" i="1" dirty="0">
                <a:solidFill>
                  <a:schemeClr val="accent5">
                    <a:lumMod val="50000"/>
                  </a:schemeClr>
                </a:solidFill>
              </a:rPr>
              <a:t>Competitive Integrated Employment (CIE)</a:t>
            </a:r>
            <a:endParaRPr lang="en-US" b="1" i="1" dirty="0">
              <a:solidFill>
                <a:schemeClr val="accent5">
                  <a:lumMod val="50000"/>
                </a:schemeClr>
              </a:solidFill>
            </a:endParaRPr>
          </a:p>
        </p:txBody>
      </p:sp>
      <p:sp>
        <p:nvSpPr>
          <p:cNvPr id="3" name="Content Placeholder 2">
            <a:extLst>
              <a:ext uri="{FF2B5EF4-FFF2-40B4-BE49-F238E27FC236}">
                <a16:creationId xmlns:a16="http://schemas.microsoft.com/office/drawing/2014/main" id="{15AAEB99-9F5A-4E94-8FE4-DBE0835DE954}"/>
              </a:ext>
            </a:extLst>
          </p:cNvPr>
          <p:cNvSpPr>
            <a:spLocks noGrp="1"/>
          </p:cNvSpPr>
          <p:nvPr>
            <p:ph idx="1"/>
          </p:nvPr>
        </p:nvSpPr>
        <p:spPr>
          <a:xfrm>
            <a:off x="1011853" y="2086455"/>
            <a:ext cx="6892894" cy="3053279"/>
          </a:xfrm>
        </p:spPr>
        <p:txBody>
          <a:bodyPr>
            <a:normAutofit/>
          </a:bodyPr>
          <a:lstStyle/>
          <a:p>
            <a:pPr marL="52387" indent="0">
              <a:buClr>
                <a:srgbClr val="09385B"/>
              </a:buClr>
              <a:buNone/>
            </a:pPr>
            <a:r>
              <a:rPr lang="en-US" sz="3600" dirty="0"/>
              <a:t>Committed to ensuring working-age members from 18-64 yrs. who are already working in the community get the supports they need to stay employed</a:t>
            </a:r>
          </a:p>
          <a:p>
            <a:pPr>
              <a:buClr>
                <a:srgbClr val="09385B"/>
              </a:buClr>
              <a:buFont typeface="Wingdings" panose="05000000000000000000" pitchFamily="2" charset="2"/>
              <a:buChar char="§"/>
            </a:pPr>
            <a:endParaRPr lang="en-US" sz="400" dirty="0"/>
          </a:p>
        </p:txBody>
      </p:sp>
      <p:pic>
        <p:nvPicPr>
          <p:cNvPr id="1028" name="Picture 4" descr="Image result for people with disabilities working">
            <a:extLst>
              <a:ext uri="{FF2B5EF4-FFF2-40B4-BE49-F238E27FC236}">
                <a16:creationId xmlns:a16="http://schemas.microsoft.com/office/drawing/2014/main" id="{9644857E-ABE1-41F0-9768-61F36B4B2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1416" y="2417398"/>
            <a:ext cx="3224515" cy="27223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hart, sunburst chart&#10;&#10;Description automatically generated">
            <a:extLst>
              <a:ext uri="{FF2B5EF4-FFF2-40B4-BE49-F238E27FC236}">
                <a16:creationId xmlns:a16="http://schemas.microsoft.com/office/drawing/2014/main" id="{2BA93A54-6233-4C4E-97F1-2A821638EF25}"/>
              </a:ext>
            </a:extLst>
          </p:cNvPr>
          <p:cNvPicPr>
            <a:picLocks noChangeAspect="1"/>
          </p:cNvPicPr>
          <p:nvPr/>
        </p:nvPicPr>
        <p:blipFill>
          <a:blip r:embed="rId4"/>
          <a:stretch>
            <a:fillRect/>
          </a:stretch>
        </p:blipFill>
        <p:spPr>
          <a:xfrm>
            <a:off x="9873525" y="205747"/>
            <a:ext cx="1672250" cy="1672250"/>
          </a:xfrm>
          <a:prstGeom prst="rect">
            <a:avLst/>
          </a:prstGeom>
        </p:spPr>
      </p:pic>
    </p:spTree>
    <p:extLst>
      <p:ext uri="{BB962C8B-B14F-4D97-AF65-F5344CB8AC3E}">
        <p14:creationId xmlns:p14="http://schemas.microsoft.com/office/powerpoint/2010/main" val="3904693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AEB99-9F5A-4E94-8FE4-DBE0835DE954}"/>
              </a:ext>
            </a:extLst>
          </p:cNvPr>
          <p:cNvSpPr>
            <a:spLocks noGrp="1"/>
          </p:cNvSpPr>
          <p:nvPr>
            <p:ph idx="1"/>
          </p:nvPr>
        </p:nvSpPr>
        <p:spPr>
          <a:xfrm>
            <a:off x="902867" y="2035091"/>
            <a:ext cx="10853704" cy="4047486"/>
          </a:xfrm>
        </p:spPr>
        <p:txBody>
          <a:bodyPr vert="horz" lIns="0" tIns="45720" rIns="0" bIns="45720" rtlCol="0" anchor="t">
            <a:normAutofit/>
          </a:bodyPr>
          <a:lstStyle/>
          <a:p>
            <a:pPr marL="685800" indent="-457200">
              <a:buClr>
                <a:srgbClr val="09385B"/>
              </a:buClr>
              <a:buFont typeface="Arial" panose="020B0604020202020204" pitchFamily="34" charset="0"/>
              <a:buChar char="•"/>
            </a:pPr>
            <a:r>
              <a:rPr lang="en-US" sz="2800" dirty="0"/>
              <a:t>The CIE Outcome offers an opportunity for residential providers to receive an outcome payment for identifying and providing the assistance that a member needs to keep their CIE</a:t>
            </a:r>
            <a:endParaRPr lang="en-US" dirty="0"/>
          </a:p>
          <a:p>
            <a:pPr marL="685800" indent="-457200">
              <a:buClr>
                <a:srgbClr val="09385B"/>
              </a:buClr>
              <a:buFont typeface="Arial" panose="020B0604020202020204" pitchFamily="34" charset="0"/>
              <a:buChar char="•"/>
            </a:pPr>
            <a:r>
              <a:rPr lang="en-US" sz="2800" dirty="0"/>
              <a:t>Information</a:t>
            </a:r>
            <a:r>
              <a:rPr lang="en-US" sz="2800" dirty="0">
                <a:ea typeface="+mn-lt"/>
                <a:cs typeface="+mn-lt"/>
              </a:rPr>
              <a:t> on how to apply is sent to eligible providers in the spring of each year and available throughout the year on the Inclusa website</a:t>
            </a:r>
            <a:endParaRPr lang="en-US" sz="2800" dirty="0">
              <a:cs typeface="Calibri" panose="020F0502020204030204"/>
            </a:endParaRPr>
          </a:p>
          <a:p>
            <a:pPr marL="625475" indent="-393700">
              <a:buClr>
                <a:srgbClr val="09385B"/>
              </a:buClr>
              <a:buFont typeface="Arial" panose="020B0604020202020204" pitchFamily="34" charset="0"/>
              <a:buChar char="•"/>
            </a:pPr>
            <a:endParaRPr lang="en-US" sz="100" dirty="0"/>
          </a:p>
          <a:p>
            <a:pPr marL="685800" indent="-457200">
              <a:buClr>
                <a:schemeClr val="accent3"/>
              </a:buClr>
              <a:buFont typeface="Arial" panose="020F0502020204030204" pitchFamily="34" charset="0"/>
              <a:buChar char="•"/>
            </a:pPr>
            <a:r>
              <a:rPr lang="en-US" sz="2800" dirty="0">
                <a:ea typeface="+mn-lt"/>
                <a:cs typeface="+mn-lt"/>
              </a:rPr>
              <a:t>After an application is accepted by Inclusa, provider is eligible to receive the outcome payment for each member on the provider's list upon completion of the four requirements </a:t>
            </a:r>
          </a:p>
        </p:txBody>
      </p:sp>
      <p:pic>
        <p:nvPicPr>
          <p:cNvPr id="5" name="Picture 4" descr="Chart, sunburst chart&#10;&#10;Description automatically generated">
            <a:extLst>
              <a:ext uri="{FF2B5EF4-FFF2-40B4-BE49-F238E27FC236}">
                <a16:creationId xmlns:a16="http://schemas.microsoft.com/office/drawing/2014/main" id="{C06C37D3-E157-44F3-88FF-A3DDF445C17F}"/>
              </a:ext>
            </a:extLst>
          </p:cNvPr>
          <p:cNvPicPr>
            <a:picLocks noChangeAspect="1"/>
          </p:cNvPicPr>
          <p:nvPr/>
        </p:nvPicPr>
        <p:blipFill>
          <a:blip r:embed="rId3"/>
          <a:stretch>
            <a:fillRect/>
          </a:stretch>
        </p:blipFill>
        <p:spPr>
          <a:xfrm>
            <a:off x="9873525" y="205747"/>
            <a:ext cx="1672250" cy="1672250"/>
          </a:xfrm>
          <a:prstGeom prst="rect">
            <a:avLst/>
          </a:prstGeom>
        </p:spPr>
      </p:pic>
      <p:sp>
        <p:nvSpPr>
          <p:cNvPr id="8" name="Title 1">
            <a:extLst>
              <a:ext uri="{FF2B5EF4-FFF2-40B4-BE49-F238E27FC236}">
                <a16:creationId xmlns:a16="http://schemas.microsoft.com/office/drawing/2014/main" id="{9256D49D-A8F2-4E89-8647-491B88C2623A}"/>
              </a:ext>
            </a:extLst>
          </p:cNvPr>
          <p:cNvSpPr>
            <a:spLocks noGrp="1"/>
          </p:cNvSpPr>
          <p:nvPr>
            <p:ph type="title"/>
          </p:nvPr>
        </p:nvSpPr>
        <p:spPr>
          <a:xfrm>
            <a:off x="1132311" y="623000"/>
            <a:ext cx="8596668" cy="1029032"/>
          </a:xfrm>
        </p:spPr>
        <p:txBody>
          <a:bodyPr>
            <a:normAutofit/>
          </a:bodyPr>
          <a:lstStyle/>
          <a:p>
            <a:r>
              <a:rPr lang="en-US" sz="3600" b="1" i="1" dirty="0">
                <a:solidFill>
                  <a:schemeClr val="accent5">
                    <a:lumMod val="50000"/>
                  </a:schemeClr>
                </a:solidFill>
              </a:rPr>
              <a:t>Competitive Integrated Employment (CIE)</a:t>
            </a:r>
            <a:endParaRPr lang="en-US" b="1" i="1" dirty="0">
              <a:solidFill>
                <a:schemeClr val="accent5">
                  <a:lumMod val="50000"/>
                </a:schemeClr>
              </a:solidFill>
            </a:endParaRPr>
          </a:p>
        </p:txBody>
      </p:sp>
    </p:spTree>
    <p:extLst>
      <p:ext uri="{BB962C8B-B14F-4D97-AF65-F5344CB8AC3E}">
        <p14:creationId xmlns:p14="http://schemas.microsoft.com/office/powerpoint/2010/main" val="3604358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D640-D95E-4719-9331-8984598D920E}"/>
              </a:ext>
            </a:extLst>
          </p:cNvPr>
          <p:cNvSpPr>
            <a:spLocks noGrp="1"/>
          </p:cNvSpPr>
          <p:nvPr>
            <p:ph type="title"/>
          </p:nvPr>
        </p:nvSpPr>
        <p:spPr>
          <a:xfrm>
            <a:off x="1132310" y="381472"/>
            <a:ext cx="9732205" cy="1320800"/>
          </a:xfrm>
        </p:spPr>
        <p:txBody>
          <a:bodyPr>
            <a:normAutofit/>
          </a:bodyPr>
          <a:lstStyle/>
          <a:p>
            <a:r>
              <a:rPr lang="en-US" sz="3800" b="1" dirty="0"/>
              <a:t>Requirements for Outcome Payment </a:t>
            </a:r>
            <a:br>
              <a:rPr lang="en-US" sz="3800" b="1" dirty="0"/>
            </a:br>
            <a:r>
              <a:rPr lang="en-US" sz="3600" b="1" i="1" dirty="0">
                <a:solidFill>
                  <a:schemeClr val="accent5">
                    <a:lumMod val="50000"/>
                  </a:schemeClr>
                </a:solidFill>
              </a:rPr>
              <a:t>Competitive Integrated Employment (CIE)</a:t>
            </a:r>
            <a:endParaRPr lang="en-US" b="1" i="1" dirty="0">
              <a:solidFill>
                <a:schemeClr val="accent5">
                  <a:lumMod val="50000"/>
                </a:schemeClr>
              </a:solidFill>
            </a:endParaRPr>
          </a:p>
        </p:txBody>
      </p:sp>
      <p:sp>
        <p:nvSpPr>
          <p:cNvPr id="3" name="Content Placeholder 2">
            <a:extLst>
              <a:ext uri="{FF2B5EF4-FFF2-40B4-BE49-F238E27FC236}">
                <a16:creationId xmlns:a16="http://schemas.microsoft.com/office/drawing/2014/main" id="{15AAEB99-9F5A-4E94-8FE4-DBE0835DE954}"/>
              </a:ext>
            </a:extLst>
          </p:cNvPr>
          <p:cNvSpPr>
            <a:spLocks noGrp="1"/>
          </p:cNvSpPr>
          <p:nvPr>
            <p:ph idx="1"/>
          </p:nvPr>
        </p:nvSpPr>
        <p:spPr>
          <a:xfrm>
            <a:off x="1132310" y="1933218"/>
            <a:ext cx="10155925" cy="4426179"/>
          </a:xfrm>
        </p:spPr>
        <p:txBody>
          <a:bodyPr vert="horz" lIns="0" tIns="45720" rIns="0" bIns="45720" rtlCol="0" anchor="t">
            <a:normAutofit/>
          </a:bodyPr>
          <a:lstStyle/>
          <a:p>
            <a:pPr marL="682625" indent="-514350">
              <a:buClr>
                <a:srgbClr val="09385B"/>
              </a:buClr>
              <a:buFont typeface="+mj-lt"/>
              <a:buAutoNum type="arabicPeriod"/>
            </a:pPr>
            <a:r>
              <a:rPr lang="en-US" sz="2800" dirty="0"/>
              <a:t>Complete this </a:t>
            </a:r>
            <a:r>
              <a:rPr lang="en-US" sz="2800" dirty="0" err="1"/>
              <a:t>Inclusa</a:t>
            </a:r>
            <a:r>
              <a:rPr lang="en-US" sz="2800" dirty="0"/>
              <a:t> training module</a:t>
            </a:r>
          </a:p>
          <a:p>
            <a:pPr marL="682625" indent="-514350">
              <a:buClr>
                <a:srgbClr val="09385B"/>
              </a:buClr>
              <a:buFont typeface="+mj-lt"/>
              <a:buAutoNum type="arabicPeriod"/>
            </a:pPr>
            <a:r>
              <a:rPr lang="en-US" sz="2800" dirty="0"/>
              <a:t>Complete a Job Keeping Plan that is approved by the member and his/her team </a:t>
            </a:r>
            <a:r>
              <a:rPr lang="en-US" sz="2400" i="1" dirty="0"/>
              <a:t>(use </a:t>
            </a:r>
            <a:r>
              <a:rPr lang="en-US" sz="2400" i="1" dirty="0" err="1"/>
              <a:t>Inclusa</a:t>
            </a:r>
            <a:r>
              <a:rPr lang="en-US" sz="2400" i="1" dirty="0"/>
              <a:t> template)</a:t>
            </a:r>
          </a:p>
          <a:p>
            <a:pPr marL="682625" indent="-514350">
              <a:buClr>
                <a:srgbClr val="09385B"/>
              </a:buClr>
              <a:buFont typeface="+mj-lt"/>
              <a:buAutoNum type="arabicPeriod"/>
            </a:pPr>
            <a:r>
              <a:rPr lang="en-US" sz="2800" dirty="0"/>
              <a:t>Assist the member to keep his/her CIE by following the Job Keeping Plan and documenting the related efforts </a:t>
            </a:r>
            <a:r>
              <a:rPr lang="en-US" sz="2400" i="1" dirty="0"/>
              <a:t>(includes working collaboratively with any other providers or natural supports who may be involved)</a:t>
            </a:r>
            <a:endParaRPr lang="en-US" dirty="0">
              <a:cs typeface="Calibri" panose="020F0502020204030204"/>
            </a:endParaRPr>
          </a:p>
          <a:p>
            <a:pPr marL="682625" indent="-514350">
              <a:buClr>
                <a:srgbClr val="09385B"/>
              </a:buClr>
              <a:buFont typeface="+mj-lt"/>
              <a:buAutoNum type="arabicPeriod"/>
            </a:pPr>
            <a:r>
              <a:rPr lang="en-US" sz="2800" dirty="0"/>
              <a:t>Claim 100% of the Residential Outcome Payment if the member is still employed after 6 months of applying </a:t>
            </a:r>
            <a:r>
              <a:rPr lang="en-US" sz="2800"/>
              <a:t>for this </a:t>
            </a:r>
            <a:r>
              <a:rPr lang="en-US" sz="2800" dirty="0"/>
              <a:t>outcome and completing all requirements.  </a:t>
            </a:r>
            <a:endParaRPr lang="en-US" sz="2800" dirty="0">
              <a:cs typeface="Calibri"/>
            </a:endParaRPr>
          </a:p>
        </p:txBody>
      </p:sp>
    </p:spTree>
    <p:extLst>
      <p:ext uri="{BB962C8B-B14F-4D97-AF65-F5344CB8AC3E}">
        <p14:creationId xmlns:p14="http://schemas.microsoft.com/office/powerpoint/2010/main" val="21436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A1A5E-06CD-4968-81A4-62CF7F625934}"/>
              </a:ext>
            </a:extLst>
          </p:cNvPr>
          <p:cNvSpPr>
            <a:spLocks noGrp="1"/>
          </p:cNvSpPr>
          <p:nvPr>
            <p:ph type="title"/>
          </p:nvPr>
        </p:nvSpPr>
        <p:spPr>
          <a:xfrm>
            <a:off x="1203158" y="106130"/>
            <a:ext cx="10058400" cy="1450757"/>
          </a:xfrm>
        </p:spPr>
        <p:txBody>
          <a:bodyPr>
            <a:normAutofit/>
          </a:bodyPr>
          <a:lstStyle/>
          <a:p>
            <a:r>
              <a:rPr lang="en-US" sz="4200" b="1" dirty="0">
                <a:solidFill>
                  <a:schemeClr val="accent5">
                    <a:lumMod val="50000"/>
                  </a:schemeClr>
                </a:solidFill>
              </a:rPr>
              <a:t>Keeping Employment Successful – </a:t>
            </a:r>
            <a:r>
              <a:rPr lang="en-US" sz="4200" b="1" i="1" dirty="0">
                <a:solidFill>
                  <a:schemeClr val="accent5">
                    <a:lumMod val="50000"/>
                  </a:schemeClr>
                </a:solidFill>
              </a:rPr>
              <a:t>Together!</a:t>
            </a:r>
          </a:p>
        </p:txBody>
      </p:sp>
      <p:sp>
        <p:nvSpPr>
          <p:cNvPr id="6" name="Content Placeholder 5">
            <a:extLst>
              <a:ext uri="{FF2B5EF4-FFF2-40B4-BE49-F238E27FC236}">
                <a16:creationId xmlns:a16="http://schemas.microsoft.com/office/drawing/2014/main" id="{6BB597C5-6420-452F-A549-F0F97A218ED4}"/>
              </a:ext>
            </a:extLst>
          </p:cNvPr>
          <p:cNvSpPr>
            <a:spLocks noGrp="1"/>
          </p:cNvSpPr>
          <p:nvPr>
            <p:ph idx="1"/>
          </p:nvPr>
        </p:nvSpPr>
        <p:spPr>
          <a:xfrm>
            <a:off x="1126958" y="2058417"/>
            <a:ext cx="6725653" cy="4023360"/>
          </a:xfrm>
        </p:spPr>
        <p:txBody>
          <a:bodyPr/>
          <a:lstStyle/>
          <a:p>
            <a:pPr marL="0" indent="0">
              <a:buNone/>
            </a:pPr>
            <a:r>
              <a:rPr lang="en-US" sz="2800" b="1" dirty="0">
                <a:solidFill>
                  <a:schemeClr val="accent1"/>
                </a:solidFill>
              </a:rPr>
              <a:t>Develop and complete the Job Keeping Plan:</a:t>
            </a:r>
          </a:p>
          <a:p>
            <a:pPr marL="0" indent="0">
              <a:buNone/>
            </a:pPr>
            <a:endParaRPr lang="en-US" sz="100" b="1" dirty="0">
              <a:solidFill>
                <a:schemeClr val="accent1"/>
              </a:solidFill>
            </a:endParaRPr>
          </a:p>
          <a:p>
            <a:pPr marL="288925" indent="-288925">
              <a:buClr>
                <a:schemeClr val="tx1"/>
              </a:buClr>
              <a:buFont typeface="Arial" panose="020B0604020202020204" pitchFamily="34" charset="0"/>
              <a:buChar char="•"/>
            </a:pPr>
            <a:r>
              <a:rPr lang="en-US" sz="2800" b="1" dirty="0">
                <a:solidFill>
                  <a:schemeClr val="accent5">
                    <a:lumMod val="50000"/>
                  </a:schemeClr>
                </a:solidFill>
              </a:rPr>
              <a:t>In partnership</a:t>
            </a:r>
            <a:r>
              <a:rPr lang="en-US" sz="2800" dirty="0">
                <a:solidFill>
                  <a:schemeClr val="accent5">
                    <a:lumMod val="50000"/>
                  </a:schemeClr>
                </a:solidFill>
              </a:rPr>
              <a:t> </a:t>
            </a:r>
            <a:r>
              <a:rPr lang="en-US" sz="2800" dirty="0"/>
              <a:t>with members who are already working in the community (in CIE)</a:t>
            </a:r>
          </a:p>
          <a:p>
            <a:pPr marL="0" indent="0">
              <a:buNone/>
            </a:pPr>
            <a:endParaRPr lang="en-US" sz="600" dirty="0"/>
          </a:p>
          <a:p>
            <a:pPr marL="288925" indent="-288925">
              <a:buClr>
                <a:schemeClr val="tx1"/>
              </a:buClr>
              <a:buFont typeface="Arial" panose="020B0604020202020204" pitchFamily="34" charset="0"/>
              <a:buChar char="•"/>
            </a:pPr>
            <a:r>
              <a:rPr lang="en-US" sz="2800" b="1" dirty="0">
                <a:solidFill>
                  <a:schemeClr val="accent5">
                    <a:lumMod val="50000"/>
                  </a:schemeClr>
                </a:solidFill>
              </a:rPr>
              <a:t>With input </a:t>
            </a:r>
            <a:r>
              <a:rPr lang="en-US" sz="2800" dirty="0"/>
              <a:t>from the Care Team, natural supports, and the Job Coach, if one is already working with the member</a:t>
            </a:r>
          </a:p>
          <a:p>
            <a:endParaRPr lang="en-US" dirty="0"/>
          </a:p>
        </p:txBody>
      </p:sp>
      <p:pic>
        <p:nvPicPr>
          <p:cNvPr id="3076" name="Picture 4">
            <a:extLst>
              <a:ext uri="{FF2B5EF4-FFF2-40B4-BE49-F238E27FC236}">
                <a16:creationId xmlns:a16="http://schemas.microsoft.com/office/drawing/2014/main" id="{6D7D7E97-73A3-499D-8F4E-0429B79CA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551" y="2085123"/>
            <a:ext cx="2687754" cy="2687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47991"/>
      </p:ext>
    </p:extLst>
  </p:cSld>
  <p:clrMapOvr>
    <a:masterClrMapping/>
  </p:clrMapOvr>
</p:sld>
</file>

<file path=ppt/theme/theme1.xml><?xml version="1.0" encoding="utf-8"?>
<a:theme xmlns:a="http://schemas.openxmlformats.org/drawingml/2006/main" name="Retrospect">
  <a:themeElements>
    <a:clrScheme name="Custom 5">
      <a:dk1>
        <a:sysClr val="windowText" lastClr="000000"/>
      </a:dk1>
      <a:lt1>
        <a:sysClr val="window" lastClr="FFFFFF"/>
      </a:lt1>
      <a:dk2>
        <a:srgbClr val="632E62"/>
      </a:dk2>
      <a:lt2>
        <a:srgbClr val="EAE5EB"/>
      </a:lt2>
      <a:accent1>
        <a:srgbClr val="92278F"/>
      </a:accent1>
      <a:accent2>
        <a:srgbClr val="E2C2E2"/>
      </a:accent2>
      <a:accent3>
        <a:srgbClr val="5982DB"/>
      </a:accent3>
      <a:accent4>
        <a:srgbClr val="665EB8"/>
      </a:accent4>
      <a:accent5>
        <a:srgbClr val="45A5ED"/>
      </a:accent5>
      <a:accent6>
        <a:srgbClr val="5982DB"/>
      </a:accent6>
      <a:hlink>
        <a:srgbClr val="0066FF"/>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E14D9832EE464F924382023A6F232A" ma:contentTypeVersion="15" ma:contentTypeDescription="Create a new document." ma:contentTypeScope="" ma:versionID="0dad0cc11cd534a38b9b39b885b7eb2d">
  <xsd:schema xmlns:xsd="http://www.w3.org/2001/XMLSchema" xmlns:xs="http://www.w3.org/2001/XMLSchema" xmlns:p="http://schemas.microsoft.com/office/2006/metadata/properties" xmlns:ns2="63a4330e-5446-4f08-be4a-0dcdf445855a" xmlns:ns3="9d217d08-4134-4de0-ada8-9cbcbc30c52d" xmlns:ns4="99e49fdc-3e08-4d24-b63e-ce1dd830d83d" targetNamespace="http://schemas.microsoft.com/office/2006/metadata/properties" ma:root="true" ma:fieldsID="01330d94a45bdacd2729cadc883cf446" ns2:_="" ns3:_="" ns4:_="">
    <xsd:import namespace="63a4330e-5446-4f08-be4a-0dcdf445855a"/>
    <xsd:import namespace="9d217d08-4134-4de0-ada8-9cbcbc30c52d"/>
    <xsd:import namespace="99e49fdc-3e08-4d24-b63e-ce1dd830d8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a4330e-5446-4f08-be4a-0dcdf44585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90c8d64-a9f5-4c47-a937-193a662e3537"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217d08-4134-4de0-ada8-9cbcbc30c52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e49fdc-3e08-4d24-b63e-ce1dd830d83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ec2b37f-d66d-47d8-8196-a69a5dbe8283}" ma:internalName="TaxCatchAll" ma:showField="CatchAllData" ma:web="9d217d08-4134-4de0-ada8-9cbcbc30c5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9e49fdc-3e08-4d24-b63e-ce1dd830d83d" xsi:nil="true"/>
    <lcf76f155ced4ddcb4097134ff3c332f xmlns="63a4330e-5446-4f08-be4a-0dcdf445855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81D69C-084A-45E2-9703-CD4557DF3C53}"/>
</file>

<file path=customXml/itemProps2.xml><?xml version="1.0" encoding="utf-8"?>
<ds:datastoreItem xmlns:ds="http://schemas.openxmlformats.org/officeDocument/2006/customXml" ds:itemID="{E66EDA67-48BE-406A-8FCE-71ED0AA278B9}">
  <ds:schemaRefs>
    <ds:schemaRef ds:uri="http://purl.org/dc/terms/"/>
    <ds:schemaRef ds:uri="http://purl.org/dc/elements/1.1/"/>
    <ds:schemaRef ds:uri="411075c8-7236-403d-89e4-8b8db68394be"/>
    <ds:schemaRef ds:uri="http://schemas.microsoft.com/office/2006/documentManagement/type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5a565b2a-2790-4ced-bcfc-060054da1086"/>
    <ds:schemaRef ds:uri="http://www.w3.org/XML/1998/namespace"/>
  </ds:schemaRefs>
</ds:datastoreItem>
</file>

<file path=customXml/itemProps3.xml><?xml version="1.0" encoding="utf-8"?>
<ds:datastoreItem xmlns:ds="http://schemas.openxmlformats.org/officeDocument/2006/customXml" ds:itemID="{4636071C-C044-4152-A9FA-17C3088258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1756</TotalTime>
  <Words>3756</Words>
  <Application>Microsoft Office PowerPoint</Application>
  <PresentationFormat>Widescreen</PresentationFormat>
  <Paragraphs>348</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Roboto Condensed</vt:lpstr>
      <vt:lpstr>Wingdings</vt:lpstr>
      <vt:lpstr>Retrospect</vt:lpstr>
      <vt:lpstr>           Competitive Integrated Employment (CIE) Outcome: The Job Keeping Plan</vt:lpstr>
      <vt:lpstr>Learning Objectives</vt:lpstr>
      <vt:lpstr>Employment - Is Important for All of Us</vt:lpstr>
      <vt:lpstr>Employment - Requires Ongoing Commitment and Motivation</vt:lpstr>
      <vt:lpstr>The Role of Residential Providers</vt:lpstr>
      <vt:lpstr>Competitive Integrated Employment (CIE)</vt:lpstr>
      <vt:lpstr>Competitive Integrated Employment (CIE)</vt:lpstr>
      <vt:lpstr>Requirements for Outcome Payment  Competitive Integrated Employment (CIE)</vt:lpstr>
      <vt:lpstr>Keeping Employment Successful – Together!</vt:lpstr>
      <vt:lpstr>Keeping Employment Successful – Together!</vt:lpstr>
      <vt:lpstr>The Job Keeping Plan</vt:lpstr>
      <vt:lpstr>Completing Page #1                   Basic Info</vt:lpstr>
      <vt:lpstr>Completing Page #2</vt:lpstr>
      <vt:lpstr> Employment Check-in</vt:lpstr>
      <vt:lpstr>Completing Page #4</vt:lpstr>
      <vt:lpstr>Completing Page #4-5              Job Keeping Action Plan &amp; Log</vt:lpstr>
      <vt:lpstr>Directions on Next Steps</vt:lpstr>
      <vt:lpstr>Directions on Next Steps</vt:lpstr>
      <vt:lpstr>Parting Words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on Job Goal Plan</dc:title>
  <dc:creator>Lisa.Mills@inclusa.org</dc:creator>
  <cp:lastModifiedBy>Colleen Seemann</cp:lastModifiedBy>
  <cp:revision>161</cp:revision>
  <dcterms:created xsi:type="dcterms:W3CDTF">2020-03-16T05:56:28Z</dcterms:created>
  <dcterms:modified xsi:type="dcterms:W3CDTF">2023-05-08T18:05:40Z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0x010100ECE14D9832EE464F924382023A6F232A</vt:lpwstr>
  </property>
  <property fmtid="{D5CDD505-2E9C-101B-9397-08002B2CF9AE}" pid="3" name="MSIP_Label_05bebd6d-57af-4e13-bce9-abe2506e2669_Enabled">
    <vt:lpwstr>true</vt:lpwstr>
  </property>
  <property fmtid="{D5CDD505-2E9C-101B-9397-08002B2CF9AE}" pid="4" name="MSIP_Label_05bebd6d-57af-4e13-bce9-abe2506e2669_SetDate">
    <vt:lpwstr>2023-05-08T17:20:14Z</vt:lpwstr>
  </property>
  <property fmtid="{D5CDD505-2E9C-101B-9397-08002B2CF9AE}" pid="5" name="MSIP_Label_05bebd6d-57af-4e13-bce9-abe2506e2669_Method">
    <vt:lpwstr>Standard</vt:lpwstr>
  </property>
  <property fmtid="{D5CDD505-2E9C-101B-9397-08002B2CF9AE}" pid="6" name="MSIP_Label_05bebd6d-57af-4e13-bce9-abe2506e2669_Name">
    <vt:lpwstr>General</vt:lpwstr>
  </property>
  <property fmtid="{D5CDD505-2E9C-101B-9397-08002B2CF9AE}" pid="7" name="MSIP_Label_05bebd6d-57af-4e13-bce9-abe2506e2669_SiteId">
    <vt:lpwstr>5788c51f-54a3-47b8-81a9-49fbe26f48cc</vt:lpwstr>
  </property>
  <property fmtid="{D5CDD505-2E9C-101B-9397-08002B2CF9AE}" pid="8" name="MSIP_Label_05bebd6d-57af-4e13-bce9-abe2506e2669_ActionId">
    <vt:lpwstr>4fbe74d5-359c-4fc2-9457-3938ffb285ec</vt:lpwstr>
  </property>
  <property fmtid="{D5CDD505-2E9C-101B-9397-08002B2CF9AE}" pid="9" name="MSIP_Label_05bebd6d-57af-4e13-bce9-abe2506e2669_ContentBits">
    <vt:lpwstr>0</vt:lpwstr>
  </property>
</Properties>
</file>