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5"/>
  </p:sldMasterIdLst>
  <p:notesMasterIdLst>
    <p:notesMasterId r:id="rId20"/>
  </p:notesMasterIdLst>
  <p:sldIdLst>
    <p:sldId id="315" r:id="rId6"/>
    <p:sldId id="290" r:id="rId7"/>
    <p:sldId id="288" r:id="rId8"/>
    <p:sldId id="292" r:id="rId9"/>
    <p:sldId id="294" r:id="rId10"/>
    <p:sldId id="296" r:id="rId11"/>
    <p:sldId id="311" r:id="rId12"/>
    <p:sldId id="313" r:id="rId13"/>
    <p:sldId id="298" r:id="rId14"/>
    <p:sldId id="306" r:id="rId15"/>
    <p:sldId id="302" r:id="rId16"/>
    <p:sldId id="308" r:id="rId17"/>
    <p:sldId id="309" r:id="rId18"/>
    <p:sldId id="304"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F26B43"/>
          </p15:clr>
        </p15:guide>
        <p15:guide id="2" pos="3840" userDrawn="1">
          <p15:clr>
            <a:srgbClr val="F26B43"/>
          </p15:clr>
        </p15:guide>
        <p15:guide id="3" pos="240" userDrawn="1">
          <p15:clr>
            <a:srgbClr val="C35EA4"/>
          </p15:clr>
        </p15:guide>
        <p15:guide id="4" pos="7440" userDrawn="1">
          <p15:clr>
            <a:srgbClr val="C35EA4"/>
          </p15:clr>
        </p15:guide>
        <p15:guide id="5" orient="horz" pos="4032" userDrawn="1">
          <p15:clr>
            <a:srgbClr val="5ACBF0"/>
          </p15:clr>
        </p15:guide>
        <p15:guide id="6" orient="horz" pos="432" userDrawn="1">
          <p15:clr>
            <a:srgbClr val="5ACBF0"/>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86FE27-4933-3B85-8AF6-8997CA4D5CE3}" name="Cheryl Flick" initials="CF" userId="S::cheryl.flick@inclusa.org::53f176ef-b221-4a7e-8e4a-7ec7dd1bdcbf" providerId="AD"/>
  <p188:author id="{F7EF56FB-FD29-9DC5-D7D0-A4C703EE220A}" name="Sarah Benson" initials="SB" userId="S::Sarah.Benson@inclusa.org::2782463d-8159-4cb9-95d0-e031ff9a7b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7" d="100"/>
          <a:sy n="57" d="100"/>
        </p:scale>
        <p:origin x="992" y="84"/>
      </p:cViewPr>
      <p:guideLst>
        <p:guide orient="horz" pos="2160"/>
        <p:guide pos="3840"/>
        <p:guide pos="240"/>
        <p:guide pos="7440"/>
        <p:guide orient="horz" pos="4032"/>
        <p:guide orient="horz" pos="43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lsey Jernberg" userId="788428c6-959d-4d1a-99e9-14b1be67ddb3" providerId="ADAL" clId="{2D22E4BB-7F94-4B61-84C0-2D72E9781348}"/>
    <pc:docChg chg="undo custSel modSld">
      <pc:chgData name="Chelsey Jernberg" userId="788428c6-959d-4d1a-99e9-14b1be67ddb3" providerId="ADAL" clId="{2D22E4BB-7F94-4B61-84C0-2D72E9781348}" dt="2026-08-11T01:21:19.506" v="111" actId="478"/>
      <pc:docMkLst>
        <pc:docMk/>
      </pc:docMkLst>
      <pc:sldChg chg="delSp mod">
        <pc:chgData name="Chelsey Jernberg" userId="788428c6-959d-4d1a-99e9-14b1be67ddb3" providerId="ADAL" clId="{2D22E4BB-7F94-4B61-84C0-2D72E9781348}" dt="2026-08-11T01:21:19.506" v="111" actId="478"/>
        <pc:sldMkLst>
          <pc:docMk/>
          <pc:sldMk cId="379699889" sldId="288"/>
        </pc:sldMkLst>
        <pc:spChg chg="del">
          <ac:chgData name="Chelsey Jernberg" userId="788428c6-959d-4d1a-99e9-14b1be67ddb3" providerId="ADAL" clId="{2D22E4BB-7F94-4B61-84C0-2D72E9781348}" dt="2026-08-11T01:21:19.506" v="111" actId="478"/>
          <ac:spMkLst>
            <pc:docMk/>
            <pc:sldMk cId="379699889" sldId="288"/>
            <ac:spMk id="4" creationId="{EC3A7C53-F65F-F3F6-1F86-2ED00C84CC91}"/>
          </ac:spMkLst>
        </pc:spChg>
      </pc:sldChg>
      <pc:sldChg chg="delSp mod">
        <pc:chgData name="Chelsey Jernberg" userId="788428c6-959d-4d1a-99e9-14b1be67ddb3" providerId="ADAL" clId="{2D22E4BB-7F94-4B61-84C0-2D72E9781348}" dt="2026-08-11T01:21:14.991" v="110" actId="478"/>
        <pc:sldMkLst>
          <pc:docMk/>
          <pc:sldMk cId="1701648727" sldId="292"/>
        </pc:sldMkLst>
        <pc:spChg chg="del">
          <ac:chgData name="Chelsey Jernberg" userId="788428c6-959d-4d1a-99e9-14b1be67ddb3" providerId="ADAL" clId="{2D22E4BB-7F94-4B61-84C0-2D72E9781348}" dt="2026-08-11T01:21:14.991" v="110" actId="478"/>
          <ac:spMkLst>
            <pc:docMk/>
            <pc:sldMk cId="1701648727" sldId="292"/>
            <ac:spMk id="9" creationId="{1A3C6134-DB87-EFD6-B653-63A5822445D3}"/>
          </ac:spMkLst>
        </pc:spChg>
      </pc:sldChg>
      <pc:sldChg chg="delSp modSp mod">
        <pc:chgData name="Chelsey Jernberg" userId="788428c6-959d-4d1a-99e9-14b1be67ddb3" providerId="ADAL" clId="{2D22E4BB-7F94-4B61-84C0-2D72E9781348}" dt="2026-08-11T01:21:01.921" v="109" actId="478"/>
        <pc:sldMkLst>
          <pc:docMk/>
          <pc:sldMk cId="2873493950" sldId="294"/>
        </pc:sldMkLst>
        <pc:spChg chg="del mod">
          <ac:chgData name="Chelsey Jernberg" userId="788428c6-959d-4d1a-99e9-14b1be67ddb3" providerId="ADAL" clId="{2D22E4BB-7F94-4B61-84C0-2D72E9781348}" dt="2026-08-11T01:21:01.921" v="109" actId="478"/>
          <ac:spMkLst>
            <pc:docMk/>
            <pc:sldMk cId="2873493950" sldId="294"/>
            <ac:spMk id="4" creationId="{82F4DFC0-15E3-ECCB-2483-07B439BFAA9A}"/>
          </ac:spMkLst>
        </pc:spChg>
      </pc:sldChg>
      <pc:sldChg chg="delSp modSp mod">
        <pc:chgData name="Chelsey Jernberg" userId="788428c6-959d-4d1a-99e9-14b1be67ddb3" providerId="ADAL" clId="{2D22E4BB-7F94-4B61-84C0-2D72E9781348}" dt="2026-08-11T01:20:56.813" v="107" actId="478"/>
        <pc:sldMkLst>
          <pc:docMk/>
          <pc:sldMk cId="3333813170" sldId="296"/>
        </pc:sldMkLst>
        <pc:spChg chg="del mod">
          <ac:chgData name="Chelsey Jernberg" userId="788428c6-959d-4d1a-99e9-14b1be67ddb3" providerId="ADAL" clId="{2D22E4BB-7F94-4B61-84C0-2D72E9781348}" dt="2026-08-11T01:20:56.813" v="107" actId="478"/>
          <ac:spMkLst>
            <pc:docMk/>
            <pc:sldMk cId="3333813170" sldId="296"/>
            <ac:spMk id="4" creationId="{D507857A-0507-6FE9-0BE9-F40E120AB16F}"/>
          </ac:spMkLst>
        </pc:spChg>
      </pc:sldChg>
      <pc:sldChg chg="delSp mod">
        <pc:chgData name="Chelsey Jernberg" userId="788428c6-959d-4d1a-99e9-14b1be67ddb3" providerId="ADAL" clId="{2D22E4BB-7F94-4B61-84C0-2D72E9781348}" dt="2026-08-11T01:17:36.466" v="26" actId="478"/>
        <pc:sldMkLst>
          <pc:docMk/>
          <pc:sldMk cId="944449893" sldId="302"/>
        </pc:sldMkLst>
        <pc:spChg chg="del">
          <ac:chgData name="Chelsey Jernberg" userId="788428c6-959d-4d1a-99e9-14b1be67ddb3" providerId="ADAL" clId="{2D22E4BB-7F94-4B61-84C0-2D72E9781348}" dt="2026-08-11T01:17:36.466" v="26" actId="478"/>
          <ac:spMkLst>
            <pc:docMk/>
            <pc:sldMk cId="944449893" sldId="302"/>
            <ac:spMk id="4" creationId="{80C0F5B9-191E-CC38-BA7F-706A1DFC886F}"/>
          </ac:spMkLst>
        </pc:spChg>
      </pc:sldChg>
      <pc:sldChg chg="modSp mod">
        <pc:chgData name="Chelsey Jernberg" userId="788428c6-959d-4d1a-99e9-14b1be67ddb3" providerId="ADAL" clId="{2D22E4BB-7F94-4B61-84C0-2D72E9781348}" dt="2026-08-11T01:17:23.486" v="25" actId="1038"/>
        <pc:sldMkLst>
          <pc:docMk/>
          <pc:sldMk cId="62239008" sldId="308"/>
        </pc:sldMkLst>
        <pc:spChg chg="mod">
          <ac:chgData name="Chelsey Jernberg" userId="788428c6-959d-4d1a-99e9-14b1be67ddb3" providerId="ADAL" clId="{2D22E4BB-7F94-4B61-84C0-2D72E9781348}" dt="2026-08-11T01:17:12.740" v="3" actId="20577"/>
          <ac:spMkLst>
            <pc:docMk/>
            <pc:sldMk cId="62239008" sldId="308"/>
            <ac:spMk id="4" creationId="{83DC03F5-CD08-49CB-8FFC-79B2D9AB62A7}"/>
          </ac:spMkLst>
        </pc:spChg>
        <pc:picChg chg="mod">
          <ac:chgData name="Chelsey Jernberg" userId="788428c6-959d-4d1a-99e9-14b1be67ddb3" providerId="ADAL" clId="{2D22E4BB-7F94-4B61-84C0-2D72E9781348}" dt="2026-08-11T01:17:23.486" v="25" actId="1038"/>
          <ac:picMkLst>
            <pc:docMk/>
            <pc:sldMk cId="62239008" sldId="308"/>
            <ac:picMk id="7" creationId="{9243F4B4-AC8A-4C1B-B4C6-E0383664F7F9}"/>
          </ac:picMkLst>
        </pc:picChg>
      </pc:sldChg>
      <pc:sldChg chg="delSp mod">
        <pc:chgData name="Chelsey Jernberg" userId="788428c6-959d-4d1a-99e9-14b1be67ddb3" providerId="ADAL" clId="{2D22E4BB-7F94-4B61-84C0-2D72E9781348}" dt="2026-08-11T01:20:52.104" v="105" actId="478"/>
        <pc:sldMkLst>
          <pc:docMk/>
          <pc:sldMk cId="1113456158" sldId="311"/>
        </pc:sldMkLst>
        <pc:spChg chg="del">
          <ac:chgData name="Chelsey Jernberg" userId="788428c6-959d-4d1a-99e9-14b1be67ddb3" providerId="ADAL" clId="{2D22E4BB-7F94-4B61-84C0-2D72E9781348}" dt="2026-08-11T01:20:52.104" v="105" actId="478"/>
          <ac:spMkLst>
            <pc:docMk/>
            <pc:sldMk cId="1113456158" sldId="311"/>
            <ac:spMk id="4" creationId="{C9667BAE-714F-35A1-362C-B72B07A77C64}"/>
          </ac:spMkLst>
        </pc:spChg>
      </pc:sldChg>
      <pc:sldChg chg="addSp delSp modSp mod">
        <pc:chgData name="Chelsey Jernberg" userId="788428c6-959d-4d1a-99e9-14b1be67ddb3" providerId="ADAL" clId="{2D22E4BB-7F94-4B61-84C0-2D72E9781348}" dt="2026-08-11T01:20:48.994" v="104" actId="478"/>
        <pc:sldMkLst>
          <pc:docMk/>
          <pc:sldMk cId="2361339283" sldId="313"/>
        </pc:sldMkLst>
        <pc:spChg chg="del mod">
          <ac:chgData name="Chelsey Jernberg" userId="788428c6-959d-4d1a-99e9-14b1be67ddb3" providerId="ADAL" clId="{2D22E4BB-7F94-4B61-84C0-2D72E9781348}" dt="2026-08-11T01:20:48.994" v="104" actId="478"/>
          <ac:spMkLst>
            <pc:docMk/>
            <pc:sldMk cId="2361339283" sldId="313"/>
            <ac:spMk id="4" creationId="{611684E6-60DA-1C0B-F06E-2612D2F766CD}"/>
          </ac:spMkLst>
        </pc:spChg>
        <pc:spChg chg="mod">
          <ac:chgData name="Chelsey Jernberg" userId="788428c6-959d-4d1a-99e9-14b1be67ddb3" providerId="ADAL" clId="{2D22E4BB-7F94-4B61-84C0-2D72E9781348}" dt="2026-08-11T01:20:36.854" v="102" actId="20577"/>
          <ac:spMkLst>
            <pc:docMk/>
            <pc:sldMk cId="2361339283" sldId="313"/>
            <ac:spMk id="10" creationId="{F7F2A392-5F30-56FC-0AB7-75F66B8B75EE}"/>
          </ac:spMkLst>
        </pc:spChg>
        <pc:picChg chg="add del mod">
          <ac:chgData name="Chelsey Jernberg" userId="788428c6-959d-4d1a-99e9-14b1be67ddb3" providerId="ADAL" clId="{2D22E4BB-7F94-4B61-84C0-2D72E9781348}" dt="2026-08-11T01:19:58.602" v="55" actId="478"/>
          <ac:picMkLst>
            <pc:docMk/>
            <pc:sldMk cId="2361339283" sldId="313"/>
            <ac:picMk id="12" creationId="{ADBF2CCA-CC8F-72D1-8E00-801F011B33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B4F5E4-A800-4496-8465-F992D08234C1}"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C3148-CC37-46D3-AE3D-FA23708015D0}" type="slidenum">
              <a:rPr lang="en-US" smtClean="0"/>
              <a:t>‹#›</a:t>
            </a:fld>
            <a:endParaRPr lang="en-US"/>
          </a:p>
        </p:txBody>
      </p:sp>
    </p:spTree>
    <p:extLst>
      <p:ext uri="{BB962C8B-B14F-4D97-AF65-F5344CB8AC3E}">
        <p14:creationId xmlns:p14="http://schemas.microsoft.com/office/powerpoint/2010/main" val="3385240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 titles </a:t>
            </a:r>
          </a:p>
        </p:txBody>
      </p:sp>
      <p:sp>
        <p:nvSpPr>
          <p:cNvPr id="4" name="Slide Number Placeholder 3"/>
          <p:cNvSpPr>
            <a:spLocks noGrp="1"/>
          </p:cNvSpPr>
          <p:nvPr>
            <p:ph type="sldNum" sz="quarter" idx="5"/>
          </p:nvPr>
        </p:nvSpPr>
        <p:spPr/>
        <p:txBody>
          <a:bodyPr/>
          <a:lstStyle/>
          <a:p>
            <a:fld id="{51EC3148-CC37-46D3-AE3D-FA23708015D0}" type="slidenum">
              <a:rPr lang="en-US" smtClean="0"/>
              <a:t>4</a:t>
            </a:fld>
            <a:endParaRPr lang="en-US"/>
          </a:p>
        </p:txBody>
      </p:sp>
    </p:spTree>
    <p:extLst>
      <p:ext uri="{BB962C8B-B14F-4D97-AF65-F5344CB8AC3E}">
        <p14:creationId xmlns:p14="http://schemas.microsoft.com/office/powerpoint/2010/main" val="2080075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EC3148-CC37-46D3-AE3D-FA23708015D0}" type="slidenum">
              <a:rPr lang="en-US" smtClean="0"/>
              <a:t>9</a:t>
            </a:fld>
            <a:endParaRPr lang="en-US"/>
          </a:p>
        </p:txBody>
      </p:sp>
    </p:spTree>
    <p:extLst>
      <p:ext uri="{BB962C8B-B14F-4D97-AF65-F5344CB8AC3E}">
        <p14:creationId xmlns:p14="http://schemas.microsoft.com/office/powerpoint/2010/main" val="2285916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C3148-CC37-46D3-AE3D-FA23708015D0}" type="slidenum">
              <a:rPr lang="en-US" smtClean="0"/>
              <a:t>10</a:t>
            </a:fld>
            <a:endParaRPr lang="en-US"/>
          </a:p>
        </p:txBody>
      </p:sp>
    </p:spTree>
    <p:extLst>
      <p:ext uri="{BB962C8B-B14F-4D97-AF65-F5344CB8AC3E}">
        <p14:creationId xmlns:p14="http://schemas.microsoft.com/office/powerpoint/2010/main" val="2862600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a:t>
            </a:r>
            <a:r>
              <a:rPr lang="en-US" err="1"/>
              <a:t>karla</a:t>
            </a:r>
            <a:r>
              <a:rPr lang="en-US"/>
              <a:t> about updates</a:t>
            </a:r>
          </a:p>
        </p:txBody>
      </p:sp>
      <p:sp>
        <p:nvSpPr>
          <p:cNvPr id="4" name="Slide Number Placeholder 3"/>
          <p:cNvSpPr>
            <a:spLocks noGrp="1"/>
          </p:cNvSpPr>
          <p:nvPr>
            <p:ph type="sldNum" sz="quarter" idx="5"/>
          </p:nvPr>
        </p:nvSpPr>
        <p:spPr/>
        <p:txBody>
          <a:bodyPr/>
          <a:lstStyle/>
          <a:p>
            <a:fld id="{51EC3148-CC37-46D3-AE3D-FA23708015D0}" type="slidenum">
              <a:rPr lang="en-US" smtClean="0"/>
              <a:t>11</a:t>
            </a:fld>
            <a:endParaRPr lang="en-US"/>
          </a:p>
        </p:txBody>
      </p:sp>
    </p:spTree>
    <p:extLst>
      <p:ext uri="{BB962C8B-B14F-4D97-AF65-F5344CB8AC3E}">
        <p14:creationId xmlns:p14="http://schemas.microsoft.com/office/powerpoint/2010/main" val="3957015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EC3148-CC37-46D3-AE3D-FA23708015D0}" type="slidenum">
              <a:rPr lang="en-US" smtClean="0"/>
              <a:t>14</a:t>
            </a:fld>
            <a:endParaRPr lang="en-US"/>
          </a:p>
        </p:txBody>
      </p:sp>
    </p:spTree>
    <p:extLst>
      <p:ext uri="{BB962C8B-B14F-4D97-AF65-F5344CB8AC3E}">
        <p14:creationId xmlns:p14="http://schemas.microsoft.com/office/powerpoint/2010/main" val="945710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97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09">
    <p:spTree>
      <p:nvGrpSpPr>
        <p:cNvPr id="1" name=""/>
        <p:cNvGrpSpPr/>
        <p:nvPr/>
      </p:nvGrpSpPr>
      <p:grpSpPr>
        <a:xfrm>
          <a:off x="0" y="0"/>
          <a:ext cx="0" cy="0"/>
          <a:chOff x="0" y="0"/>
          <a:chExt cx="0" cy="0"/>
        </a:xfrm>
      </p:grpSpPr>
      <p:sp>
        <p:nvSpPr>
          <p:cNvPr id="9" name="Slide Number Placeholder 14"/>
          <p:cNvSpPr>
            <a:spLocks noGrp="1"/>
          </p:cNvSpPr>
          <p:nvPr>
            <p:ph type="sldNum" sz="quarter" idx="12"/>
          </p:nvPr>
        </p:nvSpPr>
        <p:spPr>
          <a:xfrm flipH="1">
            <a:off x="196850" y="6434518"/>
            <a:ext cx="347472" cy="265176"/>
          </a:xfrm>
          <a:prstGeom prst="rect">
            <a:avLst/>
          </a:prstGeom>
        </p:spPr>
        <p:txBody>
          <a:bodyPr/>
          <a:lstStyle>
            <a:lvl1pPr>
              <a:defRPr>
                <a:latin typeface="+mj-lt"/>
              </a:defRPr>
            </a:lvl1pPr>
          </a:lstStyle>
          <a:p>
            <a:pPr algn="ctr"/>
            <a:fld id="{A3A9F576-F1D8-49B8-83CF-11DF56ACFE98}" type="slidenum">
              <a:rPr lang="en-US" sz="1100" b="1" smtClean="0">
                <a:solidFill>
                  <a:schemeClr val="bg1"/>
                </a:solidFill>
              </a:rPr>
              <a:pPr algn="ctr"/>
              <a:t>‹#›</a:t>
            </a:fld>
            <a:endParaRPr lang="en-US" sz="1100" b="1">
              <a:solidFill>
                <a:schemeClr val="bg1"/>
              </a:solidFill>
            </a:endParaRPr>
          </a:p>
        </p:txBody>
      </p:sp>
      <p:sp>
        <p:nvSpPr>
          <p:cNvPr id="6" name="Picture Placeholder 15"/>
          <p:cNvSpPr>
            <a:spLocks noGrp="1"/>
          </p:cNvSpPr>
          <p:nvPr>
            <p:ph type="pic" sz="quarter" idx="10"/>
          </p:nvPr>
        </p:nvSpPr>
        <p:spPr>
          <a:xfrm>
            <a:off x="384048" y="384048"/>
            <a:ext cx="5202936" cy="2962656"/>
          </a:xfrm>
          <a:prstGeom prst="rect">
            <a:avLst/>
          </a:prstGeom>
        </p:spPr>
        <p:txBody>
          <a:bodyPr/>
          <a:lstStyle>
            <a:lvl1pPr marL="0" indent="0" algn="ctr">
              <a:buNone/>
              <a:defRPr/>
            </a:lvl1pPr>
          </a:lstStyle>
          <a:p>
            <a:endParaRPr lang="en-US"/>
          </a:p>
        </p:txBody>
      </p:sp>
      <p:pic>
        <p:nvPicPr>
          <p:cNvPr id="3" name="Picture 2">
            <a:extLst>
              <a:ext uri="{FF2B5EF4-FFF2-40B4-BE49-F238E27FC236}">
                <a16:creationId xmlns:a16="http://schemas.microsoft.com/office/drawing/2014/main" id="{ECCD7CD8-8AF0-857D-02AA-6665696542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3526686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2" name="Picture Placeholder 7"/>
          <p:cNvSpPr>
            <a:spLocks noGrp="1"/>
          </p:cNvSpPr>
          <p:nvPr>
            <p:ph type="pic" sz="quarter" idx="10"/>
          </p:nvPr>
        </p:nvSpPr>
        <p:spPr>
          <a:xfrm>
            <a:off x="0" y="0"/>
            <a:ext cx="12192000" cy="5043488"/>
          </a:xfrm>
          <a:prstGeom prst="rect">
            <a:avLst/>
          </a:prstGeom>
        </p:spPr>
        <p:txBody>
          <a:bodyPr/>
          <a:lstStyle>
            <a:lvl1pPr marL="0" indent="0" algn="ctr">
              <a:buNone/>
              <a:defRPr/>
            </a:lvl1pPr>
          </a:lstStyle>
          <a:p>
            <a:endParaRPr lang="en-US"/>
          </a:p>
        </p:txBody>
      </p:sp>
      <p:pic>
        <p:nvPicPr>
          <p:cNvPr id="4" name="Picture 3">
            <a:extLst>
              <a:ext uri="{FF2B5EF4-FFF2-40B4-BE49-F238E27FC236}">
                <a16:creationId xmlns:a16="http://schemas.microsoft.com/office/drawing/2014/main" id="{53E2B69C-D4FC-B57E-A099-89921A6995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167967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Layout 04">
    <p:spTree>
      <p:nvGrpSpPr>
        <p:cNvPr id="1" name=""/>
        <p:cNvGrpSpPr/>
        <p:nvPr/>
      </p:nvGrpSpPr>
      <p:grpSpPr>
        <a:xfrm>
          <a:off x="0" y="0"/>
          <a:ext cx="0" cy="0"/>
          <a:chOff x="0" y="0"/>
          <a:chExt cx="0" cy="0"/>
        </a:xfrm>
      </p:grpSpPr>
      <p:sp>
        <p:nvSpPr>
          <p:cNvPr id="9" name="Slide Number Placeholder 14"/>
          <p:cNvSpPr>
            <a:spLocks noGrp="1"/>
          </p:cNvSpPr>
          <p:nvPr>
            <p:ph type="sldNum" sz="quarter" idx="12"/>
          </p:nvPr>
        </p:nvSpPr>
        <p:spPr>
          <a:xfrm flipH="1">
            <a:off x="196850" y="6434518"/>
            <a:ext cx="347472" cy="265176"/>
          </a:xfrm>
        </p:spPr>
        <p:txBody>
          <a:bodyPr/>
          <a:lstStyle>
            <a:lvl1pPr>
              <a:defRPr>
                <a:latin typeface="+mj-lt"/>
              </a:defRPr>
            </a:lvl1pPr>
          </a:lstStyle>
          <a:p>
            <a:pPr algn="ctr"/>
            <a:fld id="{A3A9F576-F1D8-49B8-83CF-11DF56ACFE98}" type="slidenum">
              <a:rPr lang="en-US" sz="1100" b="1" smtClean="0">
                <a:solidFill>
                  <a:schemeClr val="bg1"/>
                </a:solidFill>
              </a:rPr>
              <a:pPr algn="ctr"/>
              <a:t>‹#›</a:t>
            </a:fld>
            <a:endParaRPr lang="en-US" sz="1100" b="1">
              <a:solidFill>
                <a:schemeClr val="bg1"/>
              </a:solidFill>
            </a:endParaRPr>
          </a:p>
        </p:txBody>
      </p:sp>
      <p:sp>
        <p:nvSpPr>
          <p:cNvPr id="6" name="Picture Placeholder 15"/>
          <p:cNvSpPr>
            <a:spLocks noGrp="1"/>
          </p:cNvSpPr>
          <p:nvPr>
            <p:ph type="pic" sz="quarter" idx="10"/>
          </p:nvPr>
        </p:nvSpPr>
        <p:spPr>
          <a:xfrm>
            <a:off x="402336" y="457200"/>
            <a:ext cx="11411712" cy="2971800"/>
          </a:xfrm>
          <a:prstGeom prst="rect">
            <a:avLst/>
          </a:prstGeom>
        </p:spPr>
        <p:txBody>
          <a:bodyPr/>
          <a:lstStyle>
            <a:lvl1pPr marL="0" indent="0" algn="ctr">
              <a:buNone/>
              <a:defRPr/>
            </a:lvl1pPr>
          </a:lstStyle>
          <a:p>
            <a:endParaRPr lang="en-US"/>
          </a:p>
        </p:txBody>
      </p:sp>
      <p:pic>
        <p:nvPicPr>
          <p:cNvPr id="3" name="Picture 2">
            <a:extLst>
              <a:ext uri="{FF2B5EF4-FFF2-40B4-BE49-F238E27FC236}">
                <a16:creationId xmlns:a16="http://schemas.microsoft.com/office/drawing/2014/main" id="{E6AEA2D6-49DE-396A-4BD1-5BFD48EAD7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101091342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ayout 02">
    <p:spTree>
      <p:nvGrpSpPr>
        <p:cNvPr id="1" name=""/>
        <p:cNvGrpSpPr/>
        <p:nvPr/>
      </p:nvGrpSpPr>
      <p:grpSpPr>
        <a:xfrm>
          <a:off x="0" y="0"/>
          <a:ext cx="0" cy="0"/>
          <a:chOff x="0" y="0"/>
          <a:chExt cx="0" cy="0"/>
        </a:xfrm>
      </p:grpSpPr>
      <p:sp>
        <p:nvSpPr>
          <p:cNvPr id="9" name="Slide Number Placeholder 14"/>
          <p:cNvSpPr>
            <a:spLocks noGrp="1"/>
          </p:cNvSpPr>
          <p:nvPr>
            <p:ph type="sldNum" sz="quarter" idx="12"/>
          </p:nvPr>
        </p:nvSpPr>
        <p:spPr>
          <a:xfrm flipH="1">
            <a:off x="196850" y="6434518"/>
            <a:ext cx="347472" cy="265176"/>
          </a:xfrm>
        </p:spPr>
        <p:txBody>
          <a:bodyPr/>
          <a:lstStyle>
            <a:lvl1pPr>
              <a:defRPr>
                <a:latin typeface="+mj-lt"/>
              </a:defRPr>
            </a:lvl1pPr>
          </a:lstStyle>
          <a:p>
            <a:pPr algn="ctr"/>
            <a:fld id="{A3A9F576-F1D8-49B8-83CF-11DF56ACFE98}" type="slidenum">
              <a:rPr lang="en-US" sz="1100" b="1" smtClean="0">
                <a:solidFill>
                  <a:schemeClr val="bg1"/>
                </a:solidFill>
              </a:rPr>
              <a:pPr algn="ctr"/>
              <a:t>‹#›</a:t>
            </a:fld>
            <a:endParaRPr lang="en-US" sz="1100" b="1">
              <a:solidFill>
                <a:schemeClr val="bg1"/>
              </a:solidFill>
            </a:endParaRPr>
          </a:p>
        </p:txBody>
      </p:sp>
      <p:sp>
        <p:nvSpPr>
          <p:cNvPr id="6" name="Title 5"/>
          <p:cNvSpPr>
            <a:spLocks noGrp="1"/>
          </p:cNvSpPr>
          <p:nvPr>
            <p:ph type="title" hasCustomPrompt="1"/>
          </p:nvPr>
        </p:nvSpPr>
        <p:spPr>
          <a:xfrm>
            <a:off x="839375" y="338328"/>
            <a:ext cx="10513251" cy="475488"/>
          </a:xfrm>
          <a:prstGeom prst="rect">
            <a:avLst/>
          </a:prstGeom>
        </p:spPr>
        <p:txBody>
          <a:bodyPr>
            <a:normAutofit/>
          </a:bodyPr>
          <a:lstStyle>
            <a:lvl1pPr algn="ctr">
              <a:defRPr sz="2500" b="1">
                <a:solidFill>
                  <a:schemeClr val="tx1">
                    <a:lumMod val="75000"/>
                    <a:lumOff val="25000"/>
                  </a:schemeClr>
                </a:solidFill>
              </a:defRPr>
            </a:lvl1pPr>
          </a:lstStyle>
          <a:p>
            <a:r>
              <a:rPr lang="en-US" err="1"/>
              <a:t>Inclusa Powerpoint Template</a:t>
            </a:r>
          </a:p>
        </p:txBody>
      </p:sp>
      <p:pic>
        <p:nvPicPr>
          <p:cNvPr id="3" name="Picture 2">
            <a:extLst>
              <a:ext uri="{FF2B5EF4-FFF2-40B4-BE49-F238E27FC236}">
                <a16:creationId xmlns:a16="http://schemas.microsoft.com/office/drawing/2014/main" id="{160B16EC-763B-5AF1-8803-6F3C1663E9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386558938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ayout 03">
    <p:spTree>
      <p:nvGrpSpPr>
        <p:cNvPr id="1" name=""/>
        <p:cNvGrpSpPr/>
        <p:nvPr/>
      </p:nvGrpSpPr>
      <p:grpSpPr>
        <a:xfrm>
          <a:off x="0" y="0"/>
          <a:ext cx="0" cy="0"/>
          <a:chOff x="0" y="0"/>
          <a:chExt cx="0" cy="0"/>
        </a:xfrm>
      </p:grpSpPr>
      <p:sp>
        <p:nvSpPr>
          <p:cNvPr id="8" name="Footer Placeholder 13"/>
          <p:cNvSpPr>
            <a:spLocks noGrp="1"/>
          </p:cNvSpPr>
          <p:nvPr>
            <p:ph type="ftr" sz="quarter" idx="11"/>
          </p:nvPr>
        </p:nvSpPr>
        <p:spPr>
          <a:xfrm>
            <a:off x="615950" y="6434518"/>
            <a:ext cx="3819206" cy="265176"/>
          </a:xfrm>
        </p:spPr>
        <p:txBody>
          <a:bodyPr/>
          <a:lstStyle>
            <a:lvl1pPr>
              <a:defRPr>
                <a:solidFill>
                  <a:schemeClr val="tx1">
                    <a:lumMod val="75000"/>
                    <a:lumOff val="25000"/>
                  </a:schemeClr>
                </a:solidFill>
                <a:latin typeface="+mn-lt"/>
              </a:defRPr>
            </a:lvl1pPr>
          </a:lstStyle>
          <a:p>
            <a:pPr algn="l"/>
            <a:endParaRPr lang="en-US" sz="1100" dirty="0"/>
          </a:p>
        </p:txBody>
      </p:sp>
      <p:sp>
        <p:nvSpPr>
          <p:cNvPr id="10" name="Title 5"/>
          <p:cNvSpPr>
            <a:spLocks noGrp="1"/>
          </p:cNvSpPr>
          <p:nvPr>
            <p:ph type="title" hasCustomPrompt="1"/>
          </p:nvPr>
        </p:nvSpPr>
        <p:spPr>
          <a:xfrm>
            <a:off x="384048" y="448056"/>
            <a:ext cx="11358773" cy="475488"/>
          </a:xfrm>
          <a:prstGeom prst="rect">
            <a:avLst/>
          </a:prstGeom>
        </p:spPr>
        <p:txBody>
          <a:bodyPr>
            <a:normAutofit/>
          </a:bodyPr>
          <a:lstStyle>
            <a:lvl1pPr algn="l">
              <a:defRPr sz="2500" b="1">
                <a:solidFill>
                  <a:schemeClr val="tx1">
                    <a:lumMod val="75000"/>
                    <a:lumOff val="25000"/>
                  </a:schemeClr>
                </a:solidFill>
              </a:defRPr>
            </a:lvl1pPr>
          </a:lstStyle>
          <a:p>
            <a:r>
              <a:rPr lang="en-US" err="1"/>
              <a:t>Inclusa Powerpoint Template</a:t>
            </a:r>
          </a:p>
        </p:txBody>
      </p:sp>
      <p:pic>
        <p:nvPicPr>
          <p:cNvPr id="3" name="Picture 2">
            <a:extLst>
              <a:ext uri="{FF2B5EF4-FFF2-40B4-BE49-F238E27FC236}">
                <a16:creationId xmlns:a16="http://schemas.microsoft.com/office/drawing/2014/main" id="{F99C47F8-4797-5EE9-4711-FAC5C3DC20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136532153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Layout 07">
    <p:spTree>
      <p:nvGrpSpPr>
        <p:cNvPr id="1" name=""/>
        <p:cNvGrpSpPr/>
        <p:nvPr/>
      </p:nvGrpSpPr>
      <p:grpSpPr>
        <a:xfrm>
          <a:off x="0" y="0"/>
          <a:ext cx="0" cy="0"/>
          <a:chOff x="0" y="0"/>
          <a:chExt cx="0" cy="0"/>
        </a:xfrm>
      </p:grpSpPr>
      <p:sp>
        <p:nvSpPr>
          <p:cNvPr id="2" name="Freeform 1"/>
          <p:cNvSpPr/>
          <p:nvPr userDrawn="1"/>
        </p:nvSpPr>
        <p:spPr bwMode="auto">
          <a:xfrm>
            <a:off x="2" y="0"/>
            <a:ext cx="6891339" cy="6858000"/>
          </a:xfrm>
          <a:custGeom>
            <a:avLst/>
            <a:gdLst>
              <a:gd name="connsiteX0" fmla="*/ 0 w 6891339"/>
              <a:gd name="connsiteY0" fmla="*/ 0 h 6858000"/>
              <a:gd name="connsiteX1" fmla="*/ 4973097 w 6891339"/>
              <a:gd name="connsiteY1" fmla="*/ 0 h 6858000"/>
              <a:gd name="connsiteX2" fmla="*/ 5829269 w 6891339"/>
              <a:gd name="connsiteY2" fmla="*/ 856676 h 6858000"/>
              <a:gd name="connsiteX3" fmla="*/ 5829269 w 6891339"/>
              <a:gd name="connsiteY3" fmla="*/ 6001330 h 6858000"/>
              <a:gd name="connsiteX4" fmla="*/ 4973103 w 6891339"/>
              <a:gd name="connsiteY4" fmla="*/ 6858000 h 6858000"/>
              <a:gd name="connsiteX5" fmla="*/ 0 w 689133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1339" h="6858000">
                <a:moveTo>
                  <a:pt x="0" y="0"/>
                </a:moveTo>
                <a:lnTo>
                  <a:pt x="4973097" y="0"/>
                </a:lnTo>
                <a:lnTo>
                  <a:pt x="5829269" y="856676"/>
                </a:lnTo>
                <a:cubicBezTo>
                  <a:pt x="7245363" y="2272769"/>
                  <a:pt x="7245363" y="4588156"/>
                  <a:pt x="5829269" y="6001330"/>
                </a:cubicBezTo>
                <a:lnTo>
                  <a:pt x="4973103" y="6858000"/>
                </a:lnTo>
                <a:lnTo>
                  <a:pt x="0" y="6858000"/>
                </a:lnTo>
                <a:close/>
              </a:path>
            </a:pathLst>
          </a:custGeom>
          <a:solidFill>
            <a:schemeClr val="accent1"/>
          </a:solidFill>
          <a:ln>
            <a:noFill/>
          </a:ln>
          <a:effectLst/>
        </p:spPr>
        <p:txBody>
          <a:bodyPr vert="horz" wrap="square" lIns="91440" tIns="45720" rIns="91440" bIns="45720" numCol="1" anchor="t" anchorCtr="0" compatLnSpc="1">
            <a:prstTxWarp prst="textNoShape">
              <a:avLst/>
            </a:prstTxWarp>
            <a:noAutofit/>
          </a:bodyPr>
          <a:lstStyle/>
          <a:p>
            <a:endParaRPr lang="en-US" u="sng"/>
          </a:p>
        </p:txBody>
      </p:sp>
      <p:sp>
        <p:nvSpPr>
          <p:cNvPr id="3" name="Picture Placeholder 10"/>
          <p:cNvSpPr>
            <a:spLocks noGrp="1"/>
          </p:cNvSpPr>
          <p:nvPr>
            <p:ph type="pic" sz="quarter" idx="10"/>
          </p:nvPr>
        </p:nvSpPr>
        <p:spPr>
          <a:xfrm>
            <a:off x="0" y="0"/>
            <a:ext cx="6724656" cy="6858000"/>
          </a:xfrm>
          <a:custGeom>
            <a:avLst/>
            <a:gdLst>
              <a:gd name="connsiteX0" fmla="*/ 0 w 6724656"/>
              <a:gd name="connsiteY0" fmla="*/ 0 h 6858000"/>
              <a:gd name="connsiteX1" fmla="*/ 4694755 w 6724656"/>
              <a:gd name="connsiteY1" fmla="*/ 0 h 6858000"/>
              <a:gd name="connsiteX2" fmla="*/ 5741188 w 6724656"/>
              <a:gd name="connsiteY2" fmla="*/ 1047049 h 6858000"/>
              <a:gd name="connsiteX3" fmla="*/ 6720815 w 6724656"/>
              <a:gd name="connsiteY3" fmla="*/ 3268159 h 6858000"/>
              <a:gd name="connsiteX4" fmla="*/ 6724656 w 6724656"/>
              <a:gd name="connsiteY4" fmla="*/ 3430008 h 6858000"/>
              <a:gd name="connsiteX5" fmla="*/ 6724656 w 6724656"/>
              <a:gd name="connsiteY5" fmla="*/ 3430025 h 6858000"/>
              <a:gd name="connsiteX6" fmla="*/ 6720815 w 6724656"/>
              <a:gd name="connsiteY6" fmla="*/ 3591867 h 6858000"/>
              <a:gd name="connsiteX7" fmla="*/ 5741188 w 6724656"/>
              <a:gd name="connsiteY7" fmla="*/ 5810956 h 6858000"/>
              <a:gd name="connsiteX8" fmla="*/ 4694760 w 6724656"/>
              <a:gd name="connsiteY8" fmla="*/ 6858000 h 6858000"/>
              <a:gd name="connsiteX9" fmla="*/ 0 w 6724656"/>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4656" h="6858000">
                <a:moveTo>
                  <a:pt x="0" y="0"/>
                </a:moveTo>
                <a:lnTo>
                  <a:pt x="4694755" y="0"/>
                </a:lnTo>
                <a:lnTo>
                  <a:pt x="5741188" y="1047049"/>
                </a:lnTo>
                <a:cubicBezTo>
                  <a:pt x="6355856" y="1661717"/>
                  <a:pt x="6682398" y="2459359"/>
                  <a:pt x="6720815" y="3268159"/>
                </a:cubicBezTo>
                <a:lnTo>
                  <a:pt x="6724656" y="3430008"/>
                </a:lnTo>
                <a:lnTo>
                  <a:pt x="6724656" y="3430025"/>
                </a:lnTo>
                <a:lnTo>
                  <a:pt x="6720815" y="3591867"/>
                </a:lnTo>
                <a:cubicBezTo>
                  <a:pt x="6682398" y="4400587"/>
                  <a:pt x="6355856" y="5197556"/>
                  <a:pt x="5741188" y="5810956"/>
                </a:cubicBezTo>
                <a:lnTo>
                  <a:pt x="4694760" y="6858000"/>
                </a:lnTo>
                <a:lnTo>
                  <a:pt x="0" y="6858000"/>
                </a:lnTo>
                <a:close/>
              </a:path>
            </a:pathLst>
          </a:custGeom>
        </p:spPr>
        <p:txBody>
          <a:bodyPr wrap="square">
            <a:noAutofit/>
          </a:bodyPr>
          <a:lstStyle>
            <a:lvl1pPr marL="0" indent="0" algn="ctr">
              <a:buNone/>
              <a:defRPr/>
            </a:lvl1pPr>
          </a:lstStyle>
          <a:p>
            <a:endParaRPr lang="en-US"/>
          </a:p>
        </p:txBody>
      </p:sp>
      <p:pic>
        <p:nvPicPr>
          <p:cNvPr id="5" name="Picture 4">
            <a:extLst>
              <a:ext uri="{FF2B5EF4-FFF2-40B4-BE49-F238E27FC236}">
                <a16:creationId xmlns:a16="http://schemas.microsoft.com/office/drawing/2014/main" id="{F305D4EE-DC50-67C6-B68D-E7FE665889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321518013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ayout 01">
    <p:spTree>
      <p:nvGrpSpPr>
        <p:cNvPr id="1" name=""/>
        <p:cNvGrpSpPr/>
        <p:nvPr/>
      </p:nvGrpSpPr>
      <p:grpSpPr>
        <a:xfrm>
          <a:off x="0" y="0"/>
          <a:ext cx="0" cy="0"/>
          <a:chOff x="0" y="0"/>
          <a:chExt cx="0" cy="0"/>
        </a:xfrm>
      </p:grpSpPr>
      <p:sp>
        <p:nvSpPr>
          <p:cNvPr id="9" name="Slide Number Placeholder 14"/>
          <p:cNvSpPr>
            <a:spLocks noGrp="1"/>
          </p:cNvSpPr>
          <p:nvPr>
            <p:ph type="sldNum" sz="quarter" idx="12"/>
          </p:nvPr>
        </p:nvSpPr>
        <p:spPr>
          <a:xfrm flipH="1">
            <a:off x="196850" y="6434518"/>
            <a:ext cx="347472" cy="265176"/>
          </a:xfrm>
        </p:spPr>
        <p:txBody>
          <a:bodyPr/>
          <a:lstStyle>
            <a:lvl1pPr>
              <a:defRPr>
                <a:latin typeface="+mj-lt"/>
              </a:defRPr>
            </a:lvl1pPr>
          </a:lstStyle>
          <a:p>
            <a:pPr algn="ctr"/>
            <a:endParaRPr lang="en-US" sz="1100" b="1" dirty="0">
              <a:solidFill>
                <a:schemeClr val="bg1"/>
              </a:solidFill>
            </a:endParaRPr>
          </a:p>
        </p:txBody>
      </p:sp>
      <p:pic>
        <p:nvPicPr>
          <p:cNvPr id="3" name="Picture 2">
            <a:extLst>
              <a:ext uri="{FF2B5EF4-FFF2-40B4-BE49-F238E27FC236}">
                <a16:creationId xmlns:a16="http://schemas.microsoft.com/office/drawing/2014/main" id="{965EE44E-8C9B-0B41-0AD3-FCED025233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8056626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05">
    <p:spTree>
      <p:nvGrpSpPr>
        <p:cNvPr id="1" name=""/>
        <p:cNvGrpSpPr/>
        <p:nvPr/>
      </p:nvGrpSpPr>
      <p:grpSpPr>
        <a:xfrm>
          <a:off x="0" y="0"/>
          <a:ext cx="0" cy="0"/>
          <a:chOff x="0" y="0"/>
          <a:chExt cx="0" cy="0"/>
        </a:xfrm>
      </p:grpSpPr>
      <p:sp>
        <p:nvSpPr>
          <p:cNvPr id="8" name="Footer Placeholder 13"/>
          <p:cNvSpPr>
            <a:spLocks noGrp="1"/>
          </p:cNvSpPr>
          <p:nvPr>
            <p:ph type="ftr" sz="quarter" idx="11"/>
          </p:nvPr>
        </p:nvSpPr>
        <p:spPr>
          <a:xfrm>
            <a:off x="615950" y="6434518"/>
            <a:ext cx="3819206" cy="265176"/>
          </a:xfrm>
          <a:prstGeom prst="rect">
            <a:avLst/>
          </a:prstGeom>
        </p:spPr>
        <p:txBody>
          <a:bodyPr/>
          <a:lstStyle>
            <a:lvl1pPr>
              <a:defRPr>
                <a:solidFill>
                  <a:schemeClr val="tx1">
                    <a:lumMod val="75000"/>
                    <a:lumOff val="25000"/>
                  </a:schemeClr>
                </a:solidFill>
                <a:latin typeface="+mn-lt"/>
              </a:defRPr>
            </a:lvl1pPr>
          </a:lstStyle>
          <a:p>
            <a:pPr algn="l"/>
            <a:endParaRPr lang="en-US" sz="1100" dirty="0"/>
          </a:p>
        </p:txBody>
      </p:sp>
      <p:sp>
        <p:nvSpPr>
          <p:cNvPr id="9" name="Slide Number Placeholder 14"/>
          <p:cNvSpPr>
            <a:spLocks noGrp="1"/>
          </p:cNvSpPr>
          <p:nvPr>
            <p:ph type="sldNum" sz="quarter" idx="12"/>
          </p:nvPr>
        </p:nvSpPr>
        <p:spPr>
          <a:xfrm flipH="1">
            <a:off x="196850" y="6434518"/>
            <a:ext cx="347472" cy="265176"/>
          </a:xfrm>
          <a:prstGeom prst="rect">
            <a:avLst/>
          </a:prstGeom>
        </p:spPr>
        <p:txBody>
          <a:bodyPr/>
          <a:lstStyle>
            <a:lvl1pPr>
              <a:defRPr>
                <a:latin typeface="+mj-lt"/>
              </a:defRPr>
            </a:lvl1pPr>
          </a:lstStyle>
          <a:p>
            <a:pPr algn="ctr"/>
            <a:fld id="{A3A9F576-F1D8-49B8-83CF-11DF56ACFE98}" type="slidenum">
              <a:rPr lang="en-US" sz="1100" b="1" smtClean="0">
                <a:solidFill>
                  <a:schemeClr val="bg1"/>
                </a:solidFill>
              </a:rPr>
              <a:pPr algn="ctr"/>
              <a:t>‹#›</a:t>
            </a:fld>
            <a:endParaRPr lang="en-US" sz="1100" b="1">
              <a:solidFill>
                <a:schemeClr val="bg1"/>
              </a:solidFill>
            </a:endParaRPr>
          </a:p>
        </p:txBody>
      </p:sp>
      <p:sp>
        <p:nvSpPr>
          <p:cNvPr id="6" name="Picture Placeholder 15"/>
          <p:cNvSpPr>
            <a:spLocks noGrp="1"/>
          </p:cNvSpPr>
          <p:nvPr>
            <p:ph type="pic" sz="quarter" idx="10"/>
          </p:nvPr>
        </p:nvSpPr>
        <p:spPr>
          <a:xfrm>
            <a:off x="384048" y="429768"/>
            <a:ext cx="5715000" cy="5541264"/>
          </a:xfrm>
          <a:prstGeom prst="rect">
            <a:avLst/>
          </a:prstGeom>
        </p:spPr>
        <p:txBody>
          <a:bodyPr/>
          <a:lstStyle>
            <a:lvl1pPr marL="0" indent="0" algn="ctr">
              <a:buNone/>
              <a:defRPr/>
            </a:lvl1pPr>
          </a:lstStyle>
          <a:p>
            <a:endParaRPr lang="en-US"/>
          </a:p>
        </p:txBody>
      </p:sp>
      <p:pic>
        <p:nvPicPr>
          <p:cNvPr id="3" name="Picture 2">
            <a:extLst>
              <a:ext uri="{FF2B5EF4-FFF2-40B4-BE49-F238E27FC236}">
                <a16:creationId xmlns:a16="http://schemas.microsoft.com/office/drawing/2014/main" id="{80C326F5-0257-DF57-9CBA-B4A3FD8806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350661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06">
    <p:spTree>
      <p:nvGrpSpPr>
        <p:cNvPr id="1" name=""/>
        <p:cNvGrpSpPr/>
        <p:nvPr/>
      </p:nvGrpSpPr>
      <p:grpSpPr>
        <a:xfrm>
          <a:off x="0" y="0"/>
          <a:ext cx="0" cy="0"/>
          <a:chOff x="0" y="0"/>
          <a:chExt cx="0" cy="0"/>
        </a:xfrm>
      </p:grpSpPr>
      <p:sp>
        <p:nvSpPr>
          <p:cNvPr id="6" name="Picture Placeholder 15"/>
          <p:cNvSpPr>
            <a:spLocks noGrp="1"/>
          </p:cNvSpPr>
          <p:nvPr>
            <p:ph type="pic" sz="quarter" idx="10"/>
          </p:nvPr>
        </p:nvSpPr>
        <p:spPr>
          <a:xfrm>
            <a:off x="384048" y="2185416"/>
            <a:ext cx="2816352" cy="3739896"/>
          </a:xfrm>
          <a:prstGeom prst="rect">
            <a:avLst/>
          </a:prstGeom>
        </p:spPr>
        <p:txBody>
          <a:bodyPr/>
          <a:lstStyle>
            <a:lvl1pPr marL="0" indent="0" algn="ctr">
              <a:buNone/>
              <a:defRPr/>
            </a:lvl1pPr>
          </a:lstStyle>
          <a:p>
            <a:endParaRPr lang="en-US"/>
          </a:p>
        </p:txBody>
      </p:sp>
      <p:sp>
        <p:nvSpPr>
          <p:cNvPr id="10" name="Picture Placeholder 15"/>
          <p:cNvSpPr>
            <a:spLocks noGrp="1"/>
          </p:cNvSpPr>
          <p:nvPr>
            <p:ph type="pic" sz="quarter" idx="13"/>
          </p:nvPr>
        </p:nvSpPr>
        <p:spPr>
          <a:xfrm>
            <a:off x="6126480" y="2185416"/>
            <a:ext cx="2816352" cy="3739896"/>
          </a:xfrm>
          <a:prstGeom prst="rect">
            <a:avLst/>
          </a:prstGeom>
        </p:spPr>
        <p:txBody>
          <a:bodyPr/>
          <a:lstStyle>
            <a:lvl1pPr marL="0" indent="0" algn="ctr">
              <a:buNone/>
              <a:defRPr/>
            </a:lvl1pPr>
          </a:lstStyle>
          <a:p>
            <a:endParaRPr lang="en-US"/>
          </a:p>
        </p:txBody>
      </p:sp>
      <p:pic>
        <p:nvPicPr>
          <p:cNvPr id="3" name="Picture 2">
            <a:extLst>
              <a:ext uri="{FF2B5EF4-FFF2-40B4-BE49-F238E27FC236}">
                <a16:creationId xmlns:a16="http://schemas.microsoft.com/office/drawing/2014/main" id="{BD95BBB1-32EA-6881-C479-2C60C660F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587783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08">
    <p:spTree>
      <p:nvGrpSpPr>
        <p:cNvPr id="1" name=""/>
        <p:cNvGrpSpPr/>
        <p:nvPr/>
      </p:nvGrpSpPr>
      <p:grpSpPr>
        <a:xfrm>
          <a:off x="0" y="0"/>
          <a:ext cx="0" cy="0"/>
          <a:chOff x="0" y="0"/>
          <a:chExt cx="0" cy="0"/>
        </a:xfrm>
      </p:grpSpPr>
      <p:sp>
        <p:nvSpPr>
          <p:cNvPr id="9" name="Slide Number Placeholder 14"/>
          <p:cNvSpPr>
            <a:spLocks noGrp="1"/>
          </p:cNvSpPr>
          <p:nvPr>
            <p:ph type="sldNum" sz="quarter" idx="12"/>
          </p:nvPr>
        </p:nvSpPr>
        <p:spPr>
          <a:xfrm flipH="1">
            <a:off x="196850" y="6434518"/>
            <a:ext cx="347472" cy="265176"/>
          </a:xfrm>
          <a:prstGeom prst="rect">
            <a:avLst/>
          </a:prstGeom>
        </p:spPr>
        <p:txBody>
          <a:bodyPr/>
          <a:lstStyle>
            <a:lvl1pPr>
              <a:defRPr>
                <a:latin typeface="+mj-lt"/>
              </a:defRPr>
            </a:lvl1pPr>
          </a:lstStyle>
          <a:p>
            <a:pPr algn="ctr"/>
            <a:fld id="{A3A9F576-F1D8-49B8-83CF-11DF56ACFE98}" type="slidenum">
              <a:rPr lang="en-US" sz="1100" b="1" smtClean="0">
                <a:solidFill>
                  <a:schemeClr val="bg1"/>
                </a:solidFill>
              </a:rPr>
              <a:pPr algn="ctr"/>
              <a:t>‹#›</a:t>
            </a:fld>
            <a:endParaRPr lang="en-US" sz="1100" b="1">
              <a:solidFill>
                <a:schemeClr val="bg1"/>
              </a:solidFill>
            </a:endParaRPr>
          </a:p>
        </p:txBody>
      </p:sp>
      <p:sp>
        <p:nvSpPr>
          <p:cNvPr id="6" name="Picture Placeholder 15"/>
          <p:cNvSpPr>
            <a:spLocks noGrp="1"/>
          </p:cNvSpPr>
          <p:nvPr>
            <p:ph type="pic" sz="quarter" idx="10"/>
          </p:nvPr>
        </p:nvSpPr>
        <p:spPr>
          <a:xfrm>
            <a:off x="0" y="1746504"/>
            <a:ext cx="3044952" cy="2231136"/>
          </a:xfrm>
          <a:prstGeom prst="rect">
            <a:avLst/>
          </a:prstGeom>
        </p:spPr>
        <p:txBody>
          <a:bodyPr/>
          <a:lstStyle>
            <a:lvl1pPr marL="0" indent="0" algn="ctr">
              <a:buNone/>
              <a:defRPr/>
            </a:lvl1pPr>
          </a:lstStyle>
          <a:p>
            <a:endParaRPr lang="en-US"/>
          </a:p>
        </p:txBody>
      </p:sp>
      <p:sp>
        <p:nvSpPr>
          <p:cNvPr id="10" name="Picture Placeholder 15"/>
          <p:cNvSpPr>
            <a:spLocks noGrp="1"/>
          </p:cNvSpPr>
          <p:nvPr>
            <p:ph type="pic" sz="quarter" idx="13"/>
          </p:nvPr>
        </p:nvSpPr>
        <p:spPr>
          <a:xfrm>
            <a:off x="6099048" y="1746504"/>
            <a:ext cx="3044952" cy="2231136"/>
          </a:xfrm>
          <a:prstGeom prst="rect">
            <a:avLst/>
          </a:prstGeom>
        </p:spPr>
        <p:txBody>
          <a:bodyPr/>
          <a:lstStyle>
            <a:lvl1pPr marL="0" indent="0" algn="ctr">
              <a:buNone/>
              <a:defRPr/>
            </a:lvl1pPr>
          </a:lstStyle>
          <a:p>
            <a:endParaRPr lang="en-US"/>
          </a:p>
        </p:txBody>
      </p:sp>
      <p:sp>
        <p:nvSpPr>
          <p:cNvPr id="11" name="Picture Placeholder 15"/>
          <p:cNvSpPr>
            <a:spLocks noGrp="1"/>
          </p:cNvSpPr>
          <p:nvPr>
            <p:ph type="pic" sz="quarter" idx="14"/>
          </p:nvPr>
        </p:nvSpPr>
        <p:spPr>
          <a:xfrm>
            <a:off x="3044952" y="3968496"/>
            <a:ext cx="3044952" cy="2231136"/>
          </a:xfrm>
          <a:prstGeom prst="rect">
            <a:avLst/>
          </a:prstGeom>
        </p:spPr>
        <p:txBody>
          <a:bodyPr/>
          <a:lstStyle>
            <a:lvl1pPr marL="0" indent="0" algn="ctr">
              <a:buNone/>
              <a:defRPr/>
            </a:lvl1pPr>
          </a:lstStyle>
          <a:p>
            <a:endParaRPr lang="en-US"/>
          </a:p>
        </p:txBody>
      </p:sp>
      <p:sp>
        <p:nvSpPr>
          <p:cNvPr id="12" name="Picture Placeholder 15"/>
          <p:cNvSpPr>
            <a:spLocks noGrp="1"/>
          </p:cNvSpPr>
          <p:nvPr>
            <p:ph type="pic" sz="quarter" idx="15"/>
          </p:nvPr>
        </p:nvSpPr>
        <p:spPr>
          <a:xfrm>
            <a:off x="9144000" y="3968496"/>
            <a:ext cx="3044952" cy="2231136"/>
          </a:xfrm>
          <a:prstGeom prst="rect">
            <a:avLst/>
          </a:prstGeom>
        </p:spPr>
        <p:txBody>
          <a:bodyPr/>
          <a:lstStyle>
            <a:lvl1pPr marL="0" indent="0" algn="ctr">
              <a:buNone/>
              <a:defRPr/>
            </a:lvl1pPr>
          </a:lstStyle>
          <a:p>
            <a:endParaRPr lang="en-US"/>
          </a:p>
        </p:txBody>
      </p:sp>
      <p:sp>
        <p:nvSpPr>
          <p:cNvPr id="13" name="Title 5"/>
          <p:cNvSpPr>
            <a:spLocks noGrp="1"/>
          </p:cNvSpPr>
          <p:nvPr>
            <p:ph type="title" hasCustomPrompt="1"/>
          </p:nvPr>
        </p:nvSpPr>
        <p:spPr>
          <a:xfrm>
            <a:off x="839375" y="338328"/>
            <a:ext cx="10513251" cy="475488"/>
          </a:xfrm>
          <a:prstGeom prst="rect">
            <a:avLst/>
          </a:prstGeom>
        </p:spPr>
        <p:txBody>
          <a:bodyPr>
            <a:normAutofit/>
          </a:bodyPr>
          <a:lstStyle>
            <a:lvl1pPr algn="ctr">
              <a:defRPr sz="2500" b="1">
                <a:solidFill>
                  <a:schemeClr val="tx1">
                    <a:lumMod val="75000"/>
                    <a:lumOff val="25000"/>
                  </a:schemeClr>
                </a:solidFill>
              </a:defRPr>
            </a:lvl1pPr>
          </a:lstStyle>
          <a:p>
            <a:r>
              <a:rPr lang="en-US" err="1"/>
              <a:t>Inclusa Powerpoint Template</a:t>
            </a:r>
          </a:p>
        </p:txBody>
      </p:sp>
      <p:pic>
        <p:nvPicPr>
          <p:cNvPr id="3" name="Picture 2">
            <a:extLst>
              <a:ext uri="{FF2B5EF4-FFF2-40B4-BE49-F238E27FC236}">
                <a16:creationId xmlns:a16="http://schemas.microsoft.com/office/drawing/2014/main" id="{86481E66-61D9-BC95-E7CD-AEA5C88CF9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084" y="5736844"/>
            <a:ext cx="2090932" cy="1012277"/>
          </a:xfrm>
          <a:prstGeom prst="rect">
            <a:avLst/>
          </a:prstGeom>
        </p:spPr>
      </p:pic>
    </p:spTree>
    <p:extLst>
      <p:ext uri="{BB962C8B-B14F-4D97-AF65-F5344CB8AC3E}">
        <p14:creationId xmlns:p14="http://schemas.microsoft.com/office/powerpoint/2010/main" val="2417439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20767"/>
      </p:ext>
    </p:extLst>
  </p:cSld>
  <p:clrMap bg1="lt1" tx1="dk1" bg2="lt2" tx2="dk2" accent1="accent1" accent2="accent2" accent3="accent3" accent4="accent4" accent5="accent5" accent6="accent6" hlink="hlink" folHlink="folHlink"/>
  <p:sldLayoutIdLst>
    <p:sldLayoutId id="2147483705" r:id="rId1"/>
    <p:sldLayoutId id="2147483707" r:id="rId2"/>
    <p:sldLayoutId id="2147483708" r:id="rId3"/>
    <p:sldLayoutId id="2147483709" r:id="rId4"/>
    <p:sldLayoutId id="2147483710" r:id="rId5"/>
    <p:sldLayoutId id="2147483711" r:id="rId6"/>
    <p:sldLayoutId id="2147483663" r:id="rId7"/>
    <p:sldLayoutId id="2147483664" r:id="rId8"/>
    <p:sldLayoutId id="2147483666" r:id="rId9"/>
    <p:sldLayoutId id="2147483667" r:id="rId10"/>
    <p:sldLayoutId id="2147483668"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clusa.org/providers/resources/forms/"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dhs.wisconsin.gov/publications/p02572.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Rectangle 308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0"/>
          <p:cNvSpPr/>
          <p:nvPr/>
        </p:nvSpPr>
        <p:spPr>
          <a:xfrm>
            <a:off x="6590662" y="3962400"/>
            <a:ext cx="4805996" cy="181829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455F51"/>
                </a:solidFill>
                <a:effectLst/>
                <a:uLnTx/>
                <a:uFillTx/>
                <a:latin typeface="Calibri Light" panose="020F0302020204030204"/>
                <a:ea typeface="+mn-ea"/>
                <a:cs typeface="+mn-cs"/>
              </a:rPr>
              <a:t>Provider Incident Report Training</a:t>
            </a:r>
            <a:r>
              <a:rPr kumimoji="0" lang="en-US" sz="1900" b="1" i="0" u="none" strike="noStrike" kern="1200" cap="none" spc="0" normalizeH="0" baseline="0" noProof="0" dirty="0">
                <a:ln>
                  <a:noFill/>
                </a:ln>
                <a:solidFill>
                  <a:srgbClr val="455F51"/>
                </a:solidFill>
                <a:effectLst/>
                <a:uLnTx/>
                <a:uFillTx/>
                <a:latin typeface="Calibri Light" panose="020F0302020204030204"/>
                <a:ea typeface="+mn-ea"/>
                <a:cs typeface="+mn-cs"/>
              </a:rPr>
              <a:t>		</a:t>
            </a:r>
            <a:endParaRPr kumimoji="0" lang="en-US" sz="1900" b="0" i="0" u="none" strike="noStrike" kern="1200" cap="none" spc="0" normalizeH="0" baseline="0" noProof="0" dirty="0">
              <a:ln>
                <a:noFill/>
              </a:ln>
              <a:solidFill>
                <a:srgbClr val="455F51"/>
              </a:solidFill>
              <a:effectLst/>
              <a:uLnTx/>
              <a:uFillTx/>
              <a:latin typeface="Calibri Light" panose="020F0302020204030204"/>
              <a:ea typeface="+mn-ea"/>
              <a:cs typeface="+mn-cs"/>
            </a:endParaRPr>
          </a:p>
        </p:txBody>
      </p:sp>
      <p:pic>
        <p:nvPicPr>
          <p:cNvPr id="3074" name="Picture 2">
            <a:extLst>
              <a:ext uri="{FF2B5EF4-FFF2-40B4-BE49-F238E27FC236}">
                <a16:creationId xmlns:a16="http://schemas.microsoft.com/office/drawing/2014/main" id="{F8CEA33D-D5BA-4F60-D43F-8E6FE4504D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0470" y="2881824"/>
            <a:ext cx="4141760" cy="2008752"/>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grpSp>
        <p:nvGrpSpPr>
          <p:cNvPr id="3083" name="Group 308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084" name="Freeform: Shape 308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86" name="Freeform: Shape 308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C34DF7-2549-4434-90AA-F3A8B1525FE6}"/>
              </a:ext>
            </a:extLst>
          </p:cNvPr>
          <p:cNvSpPr txBox="1"/>
          <p:nvPr/>
        </p:nvSpPr>
        <p:spPr>
          <a:xfrm>
            <a:off x="5638800" y="2971800"/>
            <a:ext cx="914400" cy="914400"/>
          </a:xfrm>
          <a:prstGeom prst="rect">
            <a:avLst/>
          </a:prstGeom>
          <a:noFill/>
        </p:spPr>
        <p:txBody>
          <a:bodyPr wrap="square" rtlCol="0">
            <a:spAutoFit/>
          </a:bodyPr>
          <a:lstStyle/>
          <a:p>
            <a:endParaRPr lang="en-US"/>
          </a:p>
        </p:txBody>
      </p:sp>
      <p:sp>
        <p:nvSpPr>
          <p:cNvPr id="13" name="TextBox 12">
            <a:extLst>
              <a:ext uri="{FF2B5EF4-FFF2-40B4-BE49-F238E27FC236}">
                <a16:creationId xmlns:a16="http://schemas.microsoft.com/office/drawing/2014/main" id="{F55C89CF-5325-41B3-BF2D-BCC897BBFD2A}"/>
              </a:ext>
            </a:extLst>
          </p:cNvPr>
          <p:cNvSpPr txBox="1"/>
          <p:nvPr/>
        </p:nvSpPr>
        <p:spPr>
          <a:xfrm rot="10800000" flipV="1">
            <a:off x="286703" y="751344"/>
            <a:ext cx="2742089" cy="5355312"/>
          </a:xfrm>
          <a:prstGeom prst="rect">
            <a:avLst/>
          </a:prstGeom>
          <a:noFill/>
        </p:spPr>
        <p:txBody>
          <a:bodyPr wrap="square" rtlCol="0">
            <a:spAutoFit/>
          </a:bodyPr>
          <a:lstStyle/>
          <a:p>
            <a:r>
              <a:rPr lang="en-US" b="1" dirty="0">
                <a:solidFill>
                  <a:schemeClr val="bg1"/>
                </a:solidFill>
              </a:rPr>
              <a:t>A Provider Incident Report Form </a:t>
            </a:r>
            <a:r>
              <a:rPr lang="en-US" dirty="0">
                <a:solidFill>
                  <a:schemeClr val="bg1"/>
                </a:solidFill>
              </a:rPr>
              <a:t>is available for providers to utilize when reporting member incidents. The information included on the form assists in providing </a:t>
            </a:r>
            <a:r>
              <a:rPr lang="en-US" i="1" dirty="0">
                <a:solidFill>
                  <a:schemeClr val="bg1"/>
                </a:solidFill>
                <a:latin typeface="Times New Roman" panose="02020603050405020304" pitchFamily="18" charset="0"/>
                <a:cs typeface="Times New Roman" panose="02020603050405020304" pitchFamily="18" charset="0"/>
              </a:rPr>
              <a:t>i</a:t>
            </a:r>
            <a:r>
              <a:rPr lang="en-US" dirty="0">
                <a:solidFill>
                  <a:schemeClr val="bg1"/>
                </a:solidFill>
              </a:rPr>
              <a:t>Care/</a:t>
            </a:r>
            <a:r>
              <a:rPr lang="en-US" dirty="0" err="1">
                <a:solidFill>
                  <a:schemeClr val="bg1"/>
                </a:solidFill>
              </a:rPr>
              <a:t>Inclusa</a:t>
            </a:r>
            <a:r>
              <a:rPr lang="en-US" dirty="0">
                <a:solidFill>
                  <a:schemeClr val="bg1"/>
                </a:solidFill>
              </a:rPr>
              <a:t> staff with the necessary information and helps eliminate the need for multiple follow-up conversations. </a:t>
            </a:r>
          </a:p>
          <a:p>
            <a:endParaRPr lang="en-US" dirty="0">
              <a:solidFill>
                <a:schemeClr val="bg1"/>
              </a:solidFill>
            </a:endParaRPr>
          </a:p>
          <a:p>
            <a:r>
              <a:rPr lang="en-US" dirty="0">
                <a:solidFill>
                  <a:schemeClr val="bg1"/>
                </a:solidFill>
              </a:rPr>
              <a:t>The use of the form is voluntary. It can be found on the </a:t>
            </a:r>
            <a:r>
              <a:rPr lang="en-US" dirty="0">
                <a:solidFill>
                  <a:schemeClr val="bg1"/>
                </a:solidFill>
                <a:hlinkClick r:id="rId3">
                  <a:extLst>
                    <a:ext uri="{A12FA001-AC4F-418D-AE19-62706E023703}">
                      <ahyp:hlinkClr xmlns:ahyp="http://schemas.microsoft.com/office/drawing/2018/hyperlinkcolor" val="tx"/>
                    </a:ext>
                  </a:extLst>
                </a:hlinkClick>
              </a:rPr>
              <a:t>Inclusa.org </a:t>
            </a:r>
            <a:r>
              <a:rPr lang="en-US" dirty="0">
                <a:solidFill>
                  <a:schemeClr val="bg1"/>
                </a:solidFill>
              </a:rPr>
              <a:t>website under the Provider-Resources tab.</a:t>
            </a:r>
          </a:p>
          <a:p>
            <a:endParaRPr lang="en-US" dirty="0"/>
          </a:p>
        </p:txBody>
      </p:sp>
      <p:pic>
        <p:nvPicPr>
          <p:cNvPr id="6" name="Picture 5">
            <a:extLst>
              <a:ext uri="{FF2B5EF4-FFF2-40B4-BE49-F238E27FC236}">
                <a16:creationId xmlns:a16="http://schemas.microsoft.com/office/drawing/2014/main" id="{E1D71C17-0B41-91A4-F800-71B7BF30FEEC}"/>
              </a:ext>
            </a:extLst>
          </p:cNvPr>
          <p:cNvPicPr>
            <a:picLocks noChangeAspect="1"/>
          </p:cNvPicPr>
          <p:nvPr/>
        </p:nvPicPr>
        <p:blipFill>
          <a:blip r:embed="rId4"/>
          <a:stretch>
            <a:fillRect/>
          </a:stretch>
        </p:blipFill>
        <p:spPr>
          <a:xfrm>
            <a:off x="3020970" y="187263"/>
            <a:ext cx="8884328" cy="5569074"/>
          </a:xfrm>
          <a:prstGeom prst="rect">
            <a:avLst/>
          </a:prstGeom>
        </p:spPr>
      </p:pic>
    </p:spTree>
    <p:extLst>
      <p:ext uri="{BB962C8B-B14F-4D97-AF65-F5344CB8AC3E}">
        <p14:creationId xmlns:p14="http://schemas.microsoft.com/office/powerpoint/2010/main" val="271612307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08314" y="1101355"/>
            <a:ext cx="10602686" cy="5324535"/>
          </a:xfrm>
          <a:prstGeom prst="rect">
            <a:avLst/>
          </a:prstGeom>
        </p:spPr>
        <p:txBody>
          <a:bodyPr wrap="square" lIns="91440" tIns="45720" rIns="91440" bIns="45720" anchor="t">
            <a:spAutoFit/>
          </a:bodyPr>
          <a:lstStyle/>
          <a:p>
            <a:pPr lvl="0"/>
            <a:r>
              <a:rPr lang="en-US" sz="2000" dirty="0"/>
              <a:t>Providers are required to inform </a:t>
            </a:r>
            <a:r>
              <a:rPr lang="en-US" sz="2000" i="1" dirty="0">
                <a:latin typeface="Times New Roman" panose="02020603050405020304" pitchFamily="18" charset="0"/>
                <a:cs typeface="Times New Roman" panose="02020603050405020304" pitchFamily="18" charset="0"/>
              </a:rPr>
              <a:t>i</a:t>
            </a:r>
            <a:r>
              <a:rPr lang="en-US" sz="2000" dirty="0"/>
              <a:t>Care/</a:t>
            </a:r>
            <a:r>
              <a:rPr lang="en-US" sz="2000" dirty="0" err="1"/>
              <a:t>Inclusa</a:t>
            </a:r>
            <a:r>
              <a:rPr lang="en-US" sz="2000" dirty="0"/>
              <a:t> of all member changes in condition to include a member’s death.</a:t>
            </a:r>
          </a:p>
          <a:p>
            <a:pPr marL="457200" lvl="0" indent="-457200">
              <a:buFont typeface="Wingdings" panose="05000000000000000000" pitchFamily="2" charset="2"/>
              <a:buChar char="Ø"/>
            </a:pPr>
            <a:endParaRPr lang="en-US" sz="2000" dirty="0"/>
          </a:p>
          <a:p>
            <a:pPr lvl="0"/>
            <a:r>
              <a:rPr lang="en-US" sz="2000" dirty="0"/>
              <a:t>Providers also need to inform </a:t>
            </a:r>
            <a:r>
              <a:rPr lang="en-US" sz="2000" i="1" dirty="0">
                <a:latin typeface="Times New Roman" panose="02020603050405020304" pitchFamily="18" charset="0"/>
                <a:cs typeface="Times New Roman" panose="02020603050405020304" pitchFamily="18" charset="0"/>
              </a:rPr>
              <a:t>i</a:t>
            </a:r>
            <a:r>
              <a:rPr lang="en-US" sz="2000" dirty="0"/>
              <a:t>Care/</a:t>
            </a:r>
            <a:r>
              <a:rPr lang="en-US" sz="2000" dirty="0" err="1"/>
              <a:t>Inclusa</a:t>
            </a:r>
            <a:r>
              <a:rPr lang="en-US" sz="2000" dirty="0"/>
              <a:t> when a member is admitted to a State IMD and/or ITP.​</a:t>
            </a:r>
          </a:p>
          <a:p>
            <a:pPr marL="914400" lvl="1" indent="-457200">
              <a:buFont typeface="Wingdings" panose="05000000000000000000" pitchFamily="2" charset="2"/>
              <a:buChar char="Ø"/>
            </a:pPr>
            <a:r>
              <a:rPr lang="en-US" sz="2000" i="1" dirty="0"/>
              <a:t>IMD = Institute for Mental Disease &amp; ITP = Intensive Treatment Program.</a:t>
            </a:r>
            <a:endParaRPr lang="en-US" sz="2000" dirty="0"/>
          </a:p>
          <a:p>
            <a:pPr marL="457200" lvl="0" indent="-457200">
              <a:buFont typeface="Wingdings" panose="05000000000000000000" pitchFamily="2" charset="2"/>
              <a:buChar char="Ø"/>
            </a:pPr>
            <a:endParaRPr lang="en-US" sz="2000" dirty="0"/>
          </a:p>
          <a:p>
            <a:pPr lvl="0"/>
            <a:r>
              <a:rPr lang="en-US" sz="2000" dirty="0"/>
              <a:t>The provider will inform </a:t>
            </a:r>
            <a:r>
              <a:rPr lang="en-US" sz="2000" i="1" dirty="0">
                <a:latin typeface="Times New Roman" panose="02020603050405020304" pitchFamily="18" charset="0"/>
                <a:cs typeface="Times New Roman" panose="02020603050405020304" pitchFamily="18" charset="0"/>
              </a:rPr>
              <a:t>i</a:t>
            </a:r>
            <a:r>
              <a:rPr lang="en-US" sz="2000" dirty="0"/>
              <a:t>Care/</a:t>
            </a:r>
            <a:r>
              <a:rPr lang="en-US" sz="2000" dirty="0" err="1"/>
              <a:t>Inclusa</a:t>
            </a:r>
            <a:r>
              <a:rPr lang="en-US" sz="2000" dirty="0"/>
              <a:t> when notifying their regulatory authority of incidents to include the date of the notification(s). A copy of the report(s) may be submitted as a form of notification. </a:t>
            </a:r>
          </a:p>
          <a:p>
            <a:pPr marL="457200" lvl="0" indent="-457200">
              <a:buFont typeface="Wingdings" panose="05000000000000000000" pitchFamily="2" charset="2"/>
              <a:buChar char="Ø"/>
            </a:pPr>
            <a:endParaRPr lang="en-US" sz="2000" dirty="0"/>
          </a:p>
          <a:p>
            <a:pPr lvl="0"/>
            <a:r>
              <a:rPr lang="en-US" sz="2000" dirty="0"/>
              <a:t>As warranted, reported incidents will be entered into our internal incident management system and reported to DHS in accordance with MCO contract requirements.</a:t>
            </a:r>
          </a:p>
          <a:p>
            <a:pPr lvl="0"/>
            <a:endParaRPr lang="en-US" sz="2000" dirty="0"/>
          </a:p>
          <a:p>
            <a:pPr lvl="0"/>
            <a:r>
              <a:rPr lang="en-US" sz="2000" dirty="0"/>
              <a:t>Providers may be asked to provide any additional information or details necessary to complete the investigation of reported incidents.</a:t>
            </a:r>
          </a:p>
          <a:p>
            <a:pPr marL="457200" lvl="0" indent="-457200">
              <a:buFont typeface="Wingdings" panose="05000000000000000000" pitchFamily="2" charset="2"/>
              <a:buChar char="Ø"/>
            </a:pPr>
            <a:endParaRPr lang="en-US" sz="2000" dirty="0"/>
          </a:p>
          <a:p>
            <a:pPr lvl="0"/>
            <a:r>
              <a:rPr lang="en-US" sz="2000" b="1" dirty="0">
                <a:solidFill>
                  <a:srgbClr val="FF0000"/>
                </a:solidFill>
              </a:rPr>
              <a:t>       </a:t>
            </a:r>
            <a:endParaRPr lang="en-US" sz="2000" b="1" i="1" dirty="0"/>
          </a:p>
        </p:txBody>
      </p:sp>
      <p:sp>
        <p:nvSpPr>
          <p:cNvPr id="6" name="Slide Number Placeholder 5">
            <a:extLst>
              <a:ext uri="{FF2B5EF4-FFF2-40B4-BE49-F238E27FC236}">
                <a16:creationId xmlns:a16="http://schemas.microsoft.com/office/drawing/2014/main" id="{BC9503F9-2372-8459-C13A-89EF6E066BF0}"/>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11</a:t>
            </a:fld>
            <a:endParaRPr lang="en-US" sz="1100" b="1">
              <a:solidFill>
                <a:schemeClr val="bg1"/>
              </a:solidFill>
            </a:endParaRPr>
          </a:p>
        </p:txBody>
      </p:sp>
      <p:pic>
        <p:nvPicPr>
          <p:cNvPr id="8" name="Graphic 7" descr="contrast-green-icon_check-box">
            <a:extLst>
              <a:ext uri="{FF2B5EF4-FFF2-40B4-BE49-F238E27FC236}">
                <a16:creationId xmlns:a16="http://schemas.microsoft.com/office/drawing/2014/main" id="{5D93C9C5-296A-43AF-8463-6C3B49686A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4801" y="2893726"/>
            <a:ext cx="772166" cy="772166"/>
          </a:xfrm>
          <a:prstGeom prst="rect">
            <a:avLst/>
          </a:prstGeom>
        </p:spPr>
      </p:pic>
      <p:pic>
        <p:nvPicPr>
          <p:cNvPr id="10" name="Graphic 9" descr="teal-icon_check-box">
            <a:extLst>
              <a:ext uri="{FF2B5EF4-FFF2-40B4-BE49-F238E27FC236}">
                <a16:creationId xmlns:a16="http://schemas.microsoft.com/office/drawing/2014/main" id="{B775DB1F-29ED-482E-872D-78682A7619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1377" y="1986899"/>
            <a:ext cx="817362" cy="817362"/>
          </a:xfrm>
          <a:prstGeom prst="rect">
            <a:avLst/>
          </a:prstGeom>
        </p:spPr>
      </p:pic>
      <p:pic>
        <p:nvPicPr>
          <p:cNvPr id="12" name="Picture 11" descr="navy-icon_check-box">
            <a:extLst>
              <a:ext uri="{FF2B5EF4-FFF2-40B4-BE49-F238E27FC236}">
                <a16:creationId xmlns:a16="http://schemas.microsoft.com/office/drawing/2014/main" id="{17AFA149-AF1F-46E6-8933-D954248E1E7A}"/>
              </a:ext>
            </a:extLst>
          </p:cNvPr>
          <p:cNvPicPr>
            <a:picLocks noChangeAspect="1"/>
          </p:cNvPicPr>
          <p:nvPr/>
        </p:nvPicPr>
        <p:blipFill>
          <a:blip r:embed="rId5"/>
          <a:stretch>
            <a:fillRect/>
          </a:stretch>
        </p:blipFill>
        <p:spPr>
          <a:xfrm>
            <a:off x="482264" y="1036528"/>
            <a:ext cx="817362" cy="817362"/>
          </a:xfrm>
          <a:prstGeom prst="rect">
            <a:avLst/>
          </a:prstGeom>
        </p:spPr>
      </p:pic>
      <p:pic>
        <p:nvPicPr>
          <p:cNvPr id="14" name="Graphic 13" descr="plum-icon_check-box">
            <a:extLst>
              <a:ext uri="{FF2B5EF4-FFF2-40B4-BE49-F238E27FC236}">
                <a16:creationId xmlns:a16="http://schemas.microsoft.com/office/drawing/2014/main" id="{595C96DE-5799-43CD-88F6-BF2C9CD0A6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9497" y="4994286"/>
            <a:ext cx="794473" cy="794473"/>
          </a:xfrm>
          <a:prstGeom prst="rect">
            <a:avLst/>
          </a:prstGeom>
        </p:spPr>
      </p:pic>
      <p:pic>
        <p:nvPicPr>
          <p:cNvPr id="16" name="Picture 15" descr="navy-icon_check-box">
            <a:extLst>
              <a:ext uri="{FF2B5EF4-FFF2-40B4-BE49-F238E27FC236}">
                <a16:creationId xmlns:a16="http://schemas.microsoft.com/office/drawing/2014/main" id="{8258D8B0-C534-4820-9699-9225FA0EC115}"/>
              </a:ext>
            </a:extLst>
          </p:cNvPr>
          <p:cNvPicPr>
            <a:picLocks noChangeAspect="1"/>
          </p:cNvPicPr>
          <p:nvPr/>
        </p:nvPicPr>
        <p:blipFill>
          <a:blip r:embed="rId6"/>
          <a:stretch>
            <a:fillRect/>
          </a:stretch>
        </p:blipFill>
        <p:spPr>
          <a:xfrm>
            <a:off x="505153" y="4043915"/>
            <a:ext cx="794473" cy="794473"/>
          </a:xfrm>
          <a:prstGeom prst="rect">
            <a:avLst/>
          </a:prstGeom>
        </p:spPr>
      </p:pic>
    </p:spTree>
    <p:extLst>
      <p:ext uri="{BB962C8B-B14F-4D97-AF65-F5344CB8AC3E}">
        <p14:creationId xmlns:p14="http://schemas.microsoft.com/office/powerpoint/2010/main" val="94444989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318CD0-BDB9-4477-822D-5F2DDB93D958}"/>
              </a:ext>
            </a:extLst>
          </p:cNvPr>
          <p:cNvSpPr>
            <a:spLocks noGrp="1"/>
          </p:cNvSpPr>
          <p:nvPr>
            <p:ph type="title"/>
          </p:nvPr>
        </p:nvSpPr>
        <p:spPr/>
        <p:txBody>
          <a:bodyPr/>
          <a:lstStyle/>
          <a:p>
            <a:pPr algn="ctr"/>
            <a:r>
              <a:rPr lang="en-US" dirty="0"/>
              <a:t>Root Cause &amp; Root Cause Analysis</a:t>
            </a:r>
          </a:p>
        </p:txBody>
      </p:sp>
      <p:sp>
        <p:nvSpPr>
          <p:cNvPr id="4" name="TextBox 3">
            <a:extLst>
              <a:ext uri="{FF2B5EF4-FFF2-40B4-BE49-F238E27FC236}">
                <a16:creationId xmlns:a16="http://schemas.microsoft.com/office/drawing/2014/main" id="{83DC03F5-CD08-49CB-8FFC-79B2D9AB62A7}"/>
              </a:ext>
            </a:extLst>
          </p:cNvPr>
          <p:cNvSpPr txBox="1"/>
          <p:nvPr/>
        </p:nvSpPr>
        <p:spPr>
          <a:xfrm>
            <a:off x="969263" y="1041023"/>
            <a:ext cx="9820657" cy="5816977"/>
          </a:xfrm>
          <a:prstGeom prst="rect">
            <a:avLst/>
          </a:prstGeom>
          <a:noFill/>
        </p:spPr>
        <p:txBody>
          <a:bodyPr wrap="square" rtlCol="0">
            <a:spAutoFit/>
          </a:bodyPr>
          <a:lstStyle/>
          <a:p>
            <a:r>
              <a:rPr lang="en-US" sz="2000" dirty="0"/>
              <a:t>The Provider Incident Report Form asks for the “Root Cause” of the Incident (Causal Factors). </a:t>
            </a:r>
          </a:p>
          <a:p>
            <a:endParaRPr lang="en-US" sz="2000" dirty="0"/>
          </a:p>
          <a:p>
            <a:r>
              <a:rPr lang="en-US" sz="2000" b="1" dirty="0"/>
              <a:t>A Root Cause is:</a:t>
            </a:r>
          </a:p>
          <a:p>
            <a:pPr marL="742950" lvl="1" indent="-285750">
              <a:buFont typeface="Wingdings" panose="05000000000000000000" pitchFamily="2" charset="2"/>
              <a:buChar char="Ø"/>
            </a:pPr>
            <a:r>
              <a:rPr lang="en-US" sz="2000" dirty="0"/>
              <a:t>The fundamental breakdown or failure of process which, when resolved, prevents the recurrence of the problem;</a:t>
            </a:r>
          </a:p>
          <a:p>
            <a:pPr marL="742950" lvl="1" indent="-285750">
              <a:buFont typeface="Wingdings" panose="05000000000000000000" pitchFamily="2" charset="2"/>
              <a:buChar char="Ø"/>
            </a:pPr>
            <a:r>
              <a:rPr lang="en-US" sz="2000" dirty="0"/>
              <a:t>The factor, when fixed, the problem/issue goes away and does not return. </a:t>
            </a:r>
          </a:p>
          <a:p>
            <a:endParaRPr lang="en-US" sz="2000" dirty="0"/>
          </a:p>
          <a:p>
            <a:r>
              <a:rPr lang="en-US" sz="2000" dirty="0"/>
              <a:t>Root Cause Analysis (RCA) is a method used to address a problem to get to the “root cause.” </a:t>
            </a:r>
          </a:p>
          <a:p>
            <a:endParaRPr lang="en-US" sz="2000" dirty="0"/>
          </a:p>
          <a:p>
            <a:r>
              <a:rPr lang="en-US" sz="2000" dirty="0"/>
              <a:t>			There are five steps in RCA:</a:t>
            </a:r>
          </a:p>
          <a:p>
            <a:pPr marL="3543300" lvl="7" indent="-342900">
              <a:buFont typeface="+mj-lt"/>
              <a:buAutoNum type="arabicPeriod"/>
            </a:pPr>
            <a:r>
              <a:rPr lang="en-US" sz="2000" b="1" dirty="0"/>
              <a:t>Gather Initial Information</a:t>
            </a:r>
          </a:p>
          <a:p>
            <a:pPr marL="3543300" lvl="7" indent="-342900">
              <a:buFont typeface="+mj-lt"/>
              <a:buAutoNum type="arabicPeriod"/>
            </a:pPr>
            <a:r>
              <a:rPr lang="en-US" sz="2000" b="1" dirty="0"/>
              <a:t>Fill in the Gaps</a:t>
            </a:r>
          </a:p>
          <a:p>
            <a:pPr marL="3543300" lvl="7" indent="-342900">
              <a:buFont typeface="+mj-lt"/>
              <a:buAutoNum type="arabicPeriod"/>
            </a:pPr>
            <a:r>
              <a:rPr lang="en-US" sz="2000" b="1" dirty="0"/>
              <a:t>Analysis</a:t>
            </a:r>
          </a:p>
          <a:p>
            <a:pPr marL="3543300" lvl="7" indent="-342900">
              <a:buFont typeface="+mj-lt"/>
              <a:buAutoNum type="arabicPeriod"/>
            </a:pPr>
            <a:r>
              <a:rPr lang="en-US" sz="2000" b="1" dirty="0"/>
              <a:t>Develop Action Plan</a:t>
            </a:r>
          </a:p>
          <a:p>
            <a:pPr marL="3543300" lvl="7" indent="-342900">
              <a:buFont typeface="+mj-lt"/>
              <a:buAutoNum type="arabicPeriod"/>
            </a:pPr>
            <a:r>
              <a:rPr lang="en-US" sz="2000" b="1" dirty="0"/>
              <a:t>Evaluate Results</a:t>
            </a:r>
          </a:p>
          <a:p>
            <a:endParaRPr lang="en-US" dirty="0"/>
          </a:p>
          <a:p>
            <a:pPr lvl="1"/>
            <a:endParaRPr lang="en-US" dirty="0"/>
          </a:p>
          <a:p>
            <a:endParaRPr lang="en-US" dirty="0"/>
          </a:p>
          <a:p>
            <a:pPr marL="285750" indent="-285750">
              <a:buFont typeface="Arial" pitchFamily="34" charset="0"/>
              <a:buChar char="•"/>
            </a:pPr>
            <a:endParaRPr lang="en-US" dirty="0"/>
          </a:p>
        </p:txBody>
      </p:sp>
      <p:sp>
        <p:nvSpPr>
          <p:cNvPr id="5" name="Slide Number Placeholder 4">
            <a:extLst>
              <a:ext uri="{FF2B5EF4-FFF2-40B4-BE49-F238E27FC236}">
                <a16:creationId xmlns:a16="http://schemas.microsoft.com/office/drawing/2014/main" id="{E5C7D895-72EF-ACAD-A8A3-5BEF23E9207C}"/>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12</a:t>
            </a:fld>
            <a:endParaRPr lang="en-US" sz="1100" b="1">
              <a:solidFill>
                <a:schemeClr val="bg1"/>
              </a:solidFill>
            </a:endParaRPr>
          </a:p>
        </p:txBody>
      </p:sp>
      <p:pic>
        <p:nvPicPr>
          <p:cNvPr id="7" name="Graphic 6" descr="navy-icon_clipboard">
            <a:extLst>
              <a:ext uri="{FF2B5EF4-FFF2-40B4-BE49-F238E27FC236}">
                <a16:creationId xmlns:a16="http://schemas.microsoft.com/office/drawing/2014/main" id="{9243F4B4-AC8A-4C1B-B4C6-E0383664F7F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25257" y="3830538"/>
            <a:ext cx="2372572" cy="2372572"/>
          </a:xfrm>
          <a:prstGeom prst="rect">
            <a:avLst/>
          </a:prstGeom>
        </p:spPr>
      </p:pic>
    </p:spTree>
    <p:extLst>
      <p:ext uri="{BB962C8B-B14F-4D97-AF65-F5344CB8AC3E}">
        <p14:creationId xmlns:p14="http://schemas.microsoft.com/office/powerpoint/2010/main" val="622390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34DB83-3380-4583-9E02-E7017A48755D}"/>
              </a:ext>
            </a:extLst>
          </p:cNvPr>
          <p:cNvSpPr>
            <a:spLocks noGrp="1"/>
          </p:cNvSpPr>
          <p:nvPr>
            <p:ph type="title"/>
          </p:nvPr>
        </p:nvSpPr>
        <p:spPr>
          <a:xfrm>
            <a:off x="839375" y="338328"/>
            <a:ext cx="10513251" cy="823818"/>
          </a:xfrm>
        </p:spPr>
        <p:txBody>
          <a:bodyPr/>
          <a:lstStyle/>
          <a:p>
            <a:r>
              <a:rPr lang="en-US" dirty="0"/>
              <a:t>Root Cause Analysis &amp; Prevention Strategies</a:t>
            </a:r>
          </a:p>
        </p:txBody>
      </p:sp>
      <p:sp>
        <p:nvSpPr>
          <p:cNvPr id="5" name="Rectangle 4">
            <a:extLst>
              <a:ext uri="{FF2B5EF4-FFF2-40B4-BE49-F238E27FC236}">
                <a16:creationId xmlns:a16="http://schemas.microsoft.com/office/drawing/2014/main" id="{163EE226-2B4B-4F78-A077-31517759D175}"/>
              </a:ext>
            </a:extLst>
          </p:cNvPr>
          <p:cNvSpPr/>
          <p:nvPr/>
        </p:nvSpPr>
        <p:spPr>
          <a:xfrm>
            <a:off x="443345" y="911776"/>
            <a:ext cx="4710545" cy="4031873"/>
          </a:xfrm>
          <a:prstGeom prst="rect">
            <a:avLst/>
          </a:prstGeom>
        </p:spPr>
        <p:txBody>
          <a:bodyPr wrap="square">
            <a:spAutoFit/>
          </a:bodyPr>
          <a:lstStyle/>
          <a:p>
            <a:r>
              <a:rPr lang="en-US" sz="1600" dirty="0">
                <a:latin typeface="Calibri" panose="020F0502020204030204" pitchFamily="34" charset="0"/>
              </a:rPr>
              <a:t>Step 1 – Gather Initial Information </a:t>
            </a:r>
          </a:p>
          <a:p>
            <a:r>
              <a:rPr lang="en-US" sz="1600" dirty="0">
                <a:latin typeface="Calibri" panose="020F0502020204030204" pitchFamily="34" charset="0"/>
              </a:rPr>
              <a:t>Step 2 – Fill in the Gaps </a:t>
            </a:r>
          </a:p>
          <a:p>
            <a:r>
              <a:rPr lang="en-US" sz="1600" dirty="0">
                <a:latin typeface="Calibri" panose="020F0502020204030204" pitchFamily="34" charset="0"/>
              </a:rPr>
              <a:t>Step 3 – Analysis</a:t>
            </a:r>
          </a:p>
          <a:p>
            <a:pPr lvl="1">
              <a:buFont typeface="Wingdings" panose="05000000000000000000" pitchFamily="2" charset="2"/>
              <a:buChar char="§"/>
            </a:pPr>
            <a:r>
              <a:rPr lang="en-US" sz="1600" dirty="0">
                <a:latin typeface="Calibri" panose="020F0502020204030204" pitchFamily="34" charset="0"/>
              </a:rPr>
              <a:t>Use 5 Whys Analysis to evaluate the problem statement and determine the root cause.</a:t>
            </a:r>
          </a:p>
          <a:p>
            <a:pPr lvl="1">
              <a:buFont typeface="Wingdings" panose="05000000000000000000" pitchFamily="2" charset="2"/>
              <a:buChar char="§"/>
            </a:pPr>
            <a:r>
              <a:rPr lang="en-US" sz="1600" dirty="0">
                <a:latin typeface="Calibri" panose="020F0502020204030204" pitchFamily="34" charset="0"/>
              </a:rPr>
              <a:t>Ask why until you cannot ask anymore.</a:t>
            </a:r>
          </a:p>
          <a:p>
            <a:r>
              <a:rPr lang="en-US" sz="1600" dirty="0">
                <a:latin typeface="Calibri" panose="020F0502020204030204" pitchFamily="34" charset="0"/>
              </a:rPr>
              <a:t>Step 4 – Action Plan Development</a:t>
            </a:r>
          </a:p>
          <a:p>
            <a:pPr lvl="1">
              <a:buFont typeface="Wingdings" panose="05000000000000000000" pitchFamily="2" charset="2"/>
              <a:buChar char="§"/>
            </a:pPr>
            <a:r>
              <a:rPr lang="en-US" sz="1600" dirty="0">
                <a:latin typeface="Calibri" panose="020F0502020204030204" pitchFamily="34" charset="0"/>
              </a:rPr>
              <a:t>Develop interventions based on the root cause.</a:t>
            </a:r>
          </a:p>
          <a:p>
            <a:pPr lvl="2">
              <a:buFont typeface="Wingdings" panose="05000000000000000000" pitchFamily="2" charset="2"/>
              <a:buChar char="ü"/>
            </a:pPr>
            <a:r>
              <a:rPr lang="en-US" sz="1600" dirty="0">
                <a:latin typeface="Calibri" panose="020F0502020204030204" pitchFamily="34" charset="0"/>
              </a:rPr>
              <a:t>Immediate actions to mitigate risk</a:t>
            </a:r>
          </a:p>
          <a:p>
            <a:pPr lvl="2">
              <a:buFont typeface="Wingdings" panose="05000000000000000000" pitchFamily="2" charset="2"/>
              <a:buChar char="ü"/>
            </a:pPr>
            <a:r>
              <a:rPr lang="en-US" sz="1600" dirty="0">
                <a:latin typeface="Calibri" panose="020F0502020204030204" pitchFamily="34" charset="0"/>
              </a:rPr>
              <a:t>Long-term actions</a:t>
            </a:r>
          </a:p>
          <a:p>
            <a:r>
              <a:rPr lang="en-US" sz="1600" dirty="0">
                <a:latin typeface="Calibri" panose="020F0502020204030204" pitchFamily="34" charset="0"/>
              </a:rPr>
              <a:t>Step 5 – Evaluation of Results</a:t>
            </a:r>
          </a:p>
          <a:p>
            <a:pPr lvl="1"/>
            <a:r>
              <a:rPr lang="en-US" sz="1600" dirty="0">
                <a:latin typeface="Calibri" panose="020F0502020204030204" pitchFamily="34" charset="0"/>
              </a:rPr>
              <a:t>Questions to consider:</a:t>
            </a:r>
          </a:p>
          <a:p>
            <a:pPr lvl="2">
              <a:buFont typeface="Wingdings" panose="05000000000000000000" pitchFamily="2" charset="2"/>
              <a:buChar char="ü"/>
            </a:pPr>
            <a:r>
              <a:rPr lang="en-US" sz="1600" dirty="0">
                <a:latin typeface="Calibri" panose="020F0502020204030204" pitchFamily="34" charset="0"/>
              </a:rPr>
              <a:t>Were the interventions effective?</a:t>
            </a:r>
          </a:p>
          <a:p>
            <a:pPr lvl="2">
              <a:buFont typeface="Wingdings" panose="05000000000000000000" pitchFamily="2" charset="2"/>
              <a:buChar char="ü"/>
            </a:pPr>
            <a:r>
              <a:rPr lang="en-US" sz="1600" dirty="0">
                <a:latin typeface="Calibri" panose="020F0502020204030204" pitchFamily="34" charset="0"/>
              </a:rPr>
              <a:t>Was the root cause eliminated?</a:t>
            </a:r>
          </a:p>
          <a:p>
            <a:pPr lvl="2">
              <a:buFont typeface="Wingdings" panose="05000000000000000000" pitchFamily="2" charset="2"/>
              <a:buChar char="ü"/>
            </a:pPr>
            <a:r>
              <a:rPr lang="en-US" sz="1600" dirty="0">
                <a:latin typeface="Calibri" panose="020F0502020204030204" pitchFamily="34" charset="0"/>
              </a:rPr>
              <a:t>Was the problem eliminated/reduced?</a:t>
            </a:r>
          </a:p>
          <a:p>
            <a:pPr lvl="2">
              <a:buFont typeface="Wingdings" panose="05000000000000000000" pitchFamily="2" charset="2"/>
              <a:buChar char="ü"/>
            </a:pPr>
            <a:r>
              <a:rPr lang="en-US" sz="1600" dirty="0">
                <a:latin typeface="Calibri" panose="020F0502020204030204" pitchFamily="34" charset="0"/>
              </a:rPr>
              <a:t>Can the change be sustained?</a:t>
            </a:r>
          </a:p>
        </p:txBody>
      </p:sp>
      <p:pic>
        <p:nvPicPr>
          <p:cNvPr id="7" name="Picture 6">
            <a:extLst>
              <a:ext uri="{FF2B5EF4-FFF2-40B4-BE49-F238E27FC236}">
                <a16:creationId xmlns:a16="http://schemas.microsoft.com/office/drawing/2014/main" id="{B8EBD00A-48CB-4078-BEBF-25894B920984}"/>
              </a:ext>
            </a:extLst>
          </p:cNvPr>
          <p:cNvPicPr>
            <a:picLocks noChangeAspect="1"/>
          </p:cNvPicPr>
          <p:nvPr/>
        </p:nvPicPr>
        <p:blipFill>
          <a:blip r:embed="rId2"/>
          <a:stretch>
            <a:fillRect/>
          </a:stretch>
        </p:blipFill>
        <p:spPr>
          <a:xfrm>
            <a:off x="5326495" y="1082965"/>
            <a:ext cx="6422160" cy="3835395"/>
          </a:xfrm>
          <a:prstGeom prst="rect">
            <a:avLst/>
          </a:prstGeom>
          <a:ln w="38100">
            <a:solidFill>
              <a:schemeClr val="bg1"/>
            </a:solidFill>
          </a:ln>
        </p:spPr>
      </p:pic>
      <p:sp>
        <p:nvSpPr>
          <p:cNvPr id="9" name="Rectangle 8">
            <a:extLst>
              <a:ext uri="{FF2B5EF4-FFF2-40B4-BE49-F238E27FC236}">
                <a16:creationId xmlns:a16="http://schemas.microsoft.com/office/drawing/2014/main" id="{0B8075E8-7F32-46E6-82C4-81944643F100}"/>
              </a:ext>
            </a:extLst>
          </p:cNvPr>
          <p:cNvSpPr/>
          <p:nvPr/>
        </p:nvSpPr>
        <p:spPr>
          <a:xfrm rot="10800000" flipV="1">
            <a:off x="196849" y="3344880"/>
            <a:ext cx="7227207" cy="2954655"/>
          </a:xfrm>
          <a:prstGeom prst="rect">
            <a:avLst/>
          </a:prstGeom>
        </p:spPr>
        <p:txBody>
          <a:bodyPr wrap="square">
            <a:spAutoFit/>
          </a:bodyPr>
          <a:lstStyle/>
          <a:p>
            <a:endParaRPr lang="en-US" dirty="0"/>
          </a:p>
          <a:p>
            <a:endParaRPr lang="en-US" dirty="0"/>
          </a:p>
          <a:p>
            <a:endParaRPr lang="en-US" dirty="0"/>
          </a:p>
          <a:p>
            <a:endParaRPr lang="en-US" dirty="0"/>
          </a:p>
          <a:p>
            <a:endParaRPr lang="en-US" dirty="0"/>
          </a:p>
          <a:p>
            <a:endParaRPr lang="en-US" dirty="0"/>
          </a:p>
          <a:p>
            <a:endParaRPr lang="en-US" b="1" dirty="0"/>
          </a:p>
          <a:p>
            <a:r>
              <a:rPr lang="en-US" sz="2400" b="1" u="sng" dirty="0"/>
              <a:t>Important</a:t>
            </a:r>
            <a:r>
              <a:rPr lang="en-US" sz="2400" b="1" dirty="0"/>
              <a:t>: </a:t>
            </a:r>
            <a:r>
              <a:rPr lang="en-US" dirty="0"/>
              <a:t>The outcome of the RCA should be included on the Provider Incident Report Form, as well as any prevention strategies you, as a provider, are taking to prevent recurrence of similar incidents in the future. </a:t>
            </a:r>
          </a:p>
        </p:txBody>
      </p:sp>
      <p:sp>
        <p:nvSpPr>
          <p:cNvPr id="8" name="Slide Number Placeholder 7">
            <a:extLst>
              <a:ext uri="{FF2B5EF4-FFF2-40B4-BE49-F238E27FC236}">
                <a16:creationId xmlns:a16="http://schemas.microsoft.com/office/drawing/2014/main" id="{2F783F9E-AE41-B8D0-6791-BD7DCBDFB32F}"/>
              </a:ext>
            </a:extLst>
          </p:cNvPr>
          <p:cNvSpPr>
            <a:spLocks noGrp="1"/>
          </p:cNvSpPr>
          <p:nvPr>
            <p:ph type="sldNum" sz="quarter" idx="12"/>
          </p:nvPr>
        </p:nvSpPr>
        <p:spPr/>
        <p:txBody>
          <a:bodyPr/>
          <a:lstStyle/>
          <a:p>
            <a:pPr algn="ctr"/>
            <a:fld id="{A3A9F576-F1D8-49B8-83CF-11DF56ACFE98}" type="slidenum">
              <a:rPr lang="en-US" sz="1100" b="1" smtClean="0">
                <a:solidFill>
                  <a:schemeClr val="bg1"/>
                </a:solidFill>
              </a:rPr>
              <a:pPr algn="ctr"/>
              <a:t>13</a:t>
            </a:fld>
            <a:endParaRPr lang="en-US" sz="1100" b="1">
              <a:solidFill>
                <a:schemeClr val="bg1"/>
              </a:solidFill>
            </a:endParaRPr>
          </a:p>
        </p:txBody>
      </p:sp>
    </p:spTree>
    <p:extLst>
      <p:ext uri="{BB962C8B-B14F-4D97-AF65-F5344CB8AC3E}">
        <p14:creationId xmlns:p14="http://schemas.microsoft.com/office/powerpoint/2010/main" val="274015284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25243" y="2227107"/>
            <a:ext cx="7215696" cy="262016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p>
          <a:p>
            <a:pPr lvl="0"/>
            <a:r>
              <a:rPr lang="en-US" sz="2000" dirty="0"/>
              <a:t>Please direct additional questions regarding incident reporting to: </a:t>
            </a:r>
          </a:p>
          <a:p>
            <a:pPr marL="457200" lvl="0" indent="-457200">
              <a:buFont typeface="Wingdings" panose="05000000000000000000" pitchFamily="2" charset="2"/>
              <a:buChar char="Ø"/>
            </a:pPr>
            <a:endParaRPr lang="en-US" sz="1400" dirty="0"/>
          </a:p>
          <a:p>
            <a:pPr lvl="0" algn="ctr"/>
            <a:r>
              <a:rPr lang="en-US" sz="2800" dirty="0">
                <a:solidFill>
                  <a:schemeClr val="accent2">
                    <a:lumMod val="60000"/>
                    <a:lumOff val="40000"/>
                  </a:schemeClr>
                </a:solidFill>
              </a:rPr>
              <a:t>psquality@inclusa.com</a:t>
            </a:r>
          </a:p>
          <a:p>
            <a:pPr lvl="0"/>
            <a:endParaRPr lang="en-US" sz="2000" b="1" dirty="0"/>
          </a:p>
          <a:p>
            <a:pPr lvl="0"/>
            <a:r>
              <a:rPr lang="en-US" sz="2000" b="1" dirty="0"/>
              <a:t>Please be certain to sign your attestation page included with your subcontract agreement verifying you have completed this training. </a:t>
            </a:r>
          </a:p>
          <a:p>
            <a:pPr lvl="0"/>
            <a:endParaRPr lang="en-US" dirty="0"/>
          </a:p>
        </p:txBody>
      </p:sp>
      <p:sp>
        <p:nvSpPr>
          <p:cNvPr id="17" name="Rectangle 16"/>
          <p:cNvSpPr/>
          <p:nvPr/>
        </p:nvSpPr>
        <p:spPr>
          <a:xfrm>
            <a:off x="7271241" y="3013032"/>
            <a:ext cx="4686297" cy="307777"/>
          </a:xfrm>
          <a:prstGeom prst="rect">
            <a:avLst/>
          </a:prstGeom>
        </p:spPr>
        <p:txBody>
          <a:bodyPr wrap="square">
            <a:spAutoFit/>
          </a:bodyPr>
          <a:lstStyle/>
          <a:p>
            <a:endParaRPr lang="en-US" sz="1400">
              <a:solidFill>
                <a:schemeClr val="bg1"/>
              </a:solidFill>
            </a:endParaRPr>
          </a:p>
        </p:txBody>
      </p:sp>
      <p:sp>
        <p:nvSpPr>
          <p:cNvPr id="5" name="Slide Number Placeholder 4">
            <a:extLst>
              <a:ext uri="{FF2B5EF4-FFF2-40B4-BE49-F238E27FC236}">
                <a16:creationId xmlns:a16="http://schemas.microsoft.com/office/drawing/2014/main" id="{39AD79AA-F18F-3DCD-51FE-5875202B7903}"/>
              </a:ext>
            </a:extLst>
          </p:cNvPr>
          <p:cNvSpPr>
            <a:spLocks noGrp="1"/>
          </p:cNvSpPr>
          <p:nvPr>
            <p:ph type="sldNum" sz="quarter" idx="12"/>
          </p:nvPr>
        </p:nvSpPr>
        <p:spPr/>
        <p:txBody>
          <a:bodyPr/>
          <a:lstStyle/>
          <a:p>
            <a:pPr algn="ctr"/>
            <a:fld id="{A3A9F576-F1D8-49B8-83CF-11DF56ACFE98}" type="slidenum">
              <a:rPr lang="en-US" sz="1100" b="1" smtClean="0">
                <a:solidFill>
                  <a:schemeClr val="bg1"/>
                </a:solidFill>
              </a:rPr>
              <a:pPr algn="ctr"/>
              <a:t>14</a:t>
            </a:fld>
            <a:endParaRPr lang="en-US" sz="1100" b="1">
              <a:solidFill>
                <a:schemeClr val="bg1"/>
              </a:solidFill>
            </a:endParaRPr>
          </a:p>
        </p:txBody>
      </p:sp>
      <p:pic>
        <p:nvPicPr>
          <p:cNvPr id="10" name="Picture 9">
            <a:extLst>
              <a:ext uri="{FF2B5EF4-FFF2-40B4-BE49-F238E27FC236}">
                <a16:creationId xmlns:a16="http://schemas.microsoft.com/office/drawing/2014/main" id="{CFA99AB8-A054-82B2-B283-365A1AB521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306233">
            <a:off x="-80018" y="1627526"/>
            <a:ext cx="5300456" cy="6858000"/>
          </a:xfrm>
          <a:prstGeom prst="rect">
            <a:avLst/>
          </a:prstGeom>
        </p:spPr>
      </p:pic>
      <p:pic>
        <p:nvPicPr>
          <p:cNvPr id="12" name="Graphic 11" descr="plum-icon_handshake-heart">
            <a:extLst>
              <a:ext uri="{FF2B5EF4-FFF2-40B4-BE49-F238E27FC236}">
                <a16:creationId xmlns:a16="http://schemas.microsoft.com/office/drawing/2014/main" id="{1DB786D2-05F2-4474-BB98-60B94252CF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4405" y="335905"/>
            <a:ext cx="2450838" cy="2450838"/>
          </a:xfrm>
          <a:prstGeom prst="rect">
            <a:avLst/>
          </a:prstGeom>
        </p:spPr>
      </p:pic>
      <p:sp>
        <p:nvSpPr>
          <p:cNvPr id="13" name="TextBox 12">
            <a:extLst>
              <a:ext uri="{FF2B5EF4-FFF2-40B4-BE49-F238E27FC236}">
                <a16:creationId xmlns:a16="http://schemas.microsoft.com/office/drawing/2014/main" id="{17511A61-7BD4-45E8-3D9A-5F4D62961FA3}"/>
              </a:ext>
            </a:extLst>
          </p:cNvPr>
          <p:cNvSpPr txBox="1"/>
          <p:nvPr/>
        </p:nvSpPr>
        <p:spPr>
          <a:xfrm>
            <a:off x="3407229" y="1339810"/>
            <a:ext cx="6825651" cy="461665"/>
          </a:xfrm>
          <a:prstGeom prst="rect">
            <a:avLst/>
          </a:prstGeom>
          <a:noFill/>
        </p:spPr>
        <p:txBody>
          <a:bodyPr wrap="none" rtlCol="0">
            <a:spAutoFit/>
          </a:bodyPr>
          <a:lstStyle/>
          <a:p>
            <a:r>
              <a:rPr lang="en-US" sz="2400" b="1" dirty="0">
                <a:latin typeface="+mj-lt"/>
              </a:rPr>
              <a:t>Thank you for participating in this important training!</a:t>
            </a:r>
          </a:p>
        </p:txBody>
      </p:sp>
    </p:spTree>
    <p:extLst>
      <p:ext uri="{BB962C8B-B14F-4D97-AF65-F5344CB8AC3E}">
        <p14:creationId xmlns:p14="http://schemas.microsoft.com/office/powerpoint/2010/main" val="406275056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00089" y="2379502"/>
            <a:ext cx="3735067" cy="1754326"/>
          </a:xfrm>
          <a:prstGeom prst="rect">
            <a:avLst/>
          </a:prstGeom>
          <a:noFill/>
        </p:spPr>
        <p:txBody>
          <a:bodyPr wrap="square" rtlCol="0">
            <a:spAutoFit/>
          </a:bodyPr>
          <a:lstStyle/>
          <a:p>
            <a:r>
              <a:rPr lang="en-US" dirty="0"/>
              <a:t>The purpose of informing </a:t>
            </a:r>
            <a:r>
              <a:rPr lang="en-US" i="1" dirty="0">
                <a:latin typeface="Times New Roman" panose="02020603050405020304" pitchFamily="18" charset="0"/>
                <a:cs typeface="Times New Roman" panose="02020603050405020304" pitchFamily="18" charset="0"/>
              </a:rPr>
              <a:t>i</a:t>
            </a:r>
            <a:r>
              <a:rPr lang="en-US" dirty="0"/>
              <a:t>Care/</a:t>
            </a:r>
            <a:r>
              <a:rPr lang="en-US" dirty="0" err="1"/>
              <a:t>Inclusa</a:t>
            </a:r>
            <a:r>
              <a:rPr lang="en-US" dirty="0"/>
              <a:t> of incidents is to ensure collaboration between providers and us. This allows both parties to ensure the coordination of care in the following ways:</a:t>
            </a:r>
            <a:endParaRPr lang="en-US" dirty="0">
              <a:solidFill>
                <a:schemeClr val="tx1">
                  <a:lumMod val="75000"/>
                  <a:lumOff val="25000"/>
                </a:schemeClr>
              </a:solidFill>
              <a:latin typeface="+mj-lt"/>
            </a:endParaRPr>
          </a:p>
        </p:txBody>
      </p:sp>
      <p:cxnSp>
        <p:nvCxnSpPr>
          <p:cNvPr id="7" name="Straight Connector 6"/>
          <p:cNvCxnSpPr/>
          <p:nvPr/>
        </p:nvCxnSpPr>
        <p:spPr>
          <a:xfrm flipH="1">
            <a:off x="4629152" y="2370693"/>
            <a:ext cx="0" cy="158727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783014" y="1666678"/>
            <a:ext cx="7115065" cy="3139321"/>
          </a:xfrm>
          <a:prstGeom prst="rect">
            <a:avLst/>
          </a:prstGeom>
        </p:spPr>
        <p:txBody>
          <a:bodyPr wrap="square">
            <a:spAutoFit/>
          </a:bodyPr>
          <a:lstStyle/>
          <a:p>
            <a:pPr lvl="1">
              <a:buFont typeface="Wingdings" panose="05000000000000000000" pitchFamily="2" charset="2"/>
              <a:buChar char="Ø"/>
            </a:pPr>
            <a:r>
              <a:rPr lang="en-US" dirty="0"/>
              <a:t>To help reduce risk for individual members and for all members. </a:t>
            </a:r>
          </a:p>
          <a:p>
            <a:pPr lvl="1">
              <a:buFont typeface="Wingdings" panose="05000000000000000000" pitchFamily="2" charset="2"/>
              <a:buChar char="Ø"/>
            </a:pPr>
            <a:r>
              <a:rPr lang="en-US" dirty="0"/>
              <a:t>To promote health and safety. </a:t>
            </a:r>
          </a:p>
          <a:p>
            <a:pPr lvl="1">
              <a:buFont typeface="Wingdings" panose="05000000000000000000" pitchFamily="2" charset="2"/>
              <a:buChar char="Ø"/>
            </a:pPr>
            <a:r>
              <a:rPr lang="en-US" dirty="0"/>
              <a:t>To evaluate actions and/or individuals that contribute to an </a:t>
            </a:r>
          </a:p>
          <a:p>
            <a:pPr lvl="1"/>
            <a:r>
              <a:rPr lang="en-US" dirty="0"/>
              <a:t>    event.</a:t>
            </a:r>
          </a:p>
          <a:p>
            <a:pPr lvl="1">
              <a:buFont typeface="Wingdings" panose="05000000000000000000" pitchFamily="2" charset="2"/>
              <a:buChar char="Ø"/>
            </a:pPr>
            <a:r>
              <a:rPr lang="en-US" dirty="0"/>
              <a:t>To improve provider quality standards. </a:t>
            </a:r>
          </a:p>
          <a:p>
            <a:pPr lvl="1">
              <a:buFont typeface="Wingdings" panose="05000000000000000000" pitchFamily="2" charset="2"/>
              <a:buChar char="Ø"/>
            </a:pPr>
            <a:r>
              <a:rPr lang="en-US" dirty="0"/>
              <a:t>To anticipate and monitor potential quality concerns. </a:t>
            </a:r>
          </a:p>
          <a:p>
            <a:pPr lvl="1">
              <a:buFont typeface="Wingdings" panose="05000000000000000000" pitchFamily="2" charset="2"/>
              <a:buChar char="Ø"/>
            </a:pPr>
            <a:r>
              <a:rPr lang="en-US" dirty="0"/>
              <a:t>To identify and document positive provider experiences. </a:t>
            </a:r>
          </a:p>
          <a:p>
            <a:pPr lvl="1">
              <a:buFont typeface="Wingdings" panose="05000000000000000000" pitchFamily="2" charset="2"/>
              <a:buChar char="Ø"/>
            </a:pPr>
            <a:r>
              <a:rPr lang="en-US" dirty="0"/>
              <a:t>To identify themes of incidents and streamline mechanisms to</a:t>
            </a:r>
          </a:p>
          <a:p>
            <a:pPr lvl="1"/>
            <a:r>
              <a:rPr lang="en-US" dirty="0"/>
              <a:t>    improve standards of practice. </a:t>
            </a:r>
          </a:p>
          <a:p>
            <a:pPr lvl="1">
              <a:buFont typeface="Wingdings" panose="05000000000000000000" pitchFamily="2" charset="2"/>
              <a:buChar char="Ø"/>
            </a:pPr>
            <a:r>
              <a:rPr lang="en-US" dirty="0"/>
              <a:t>To provide a systematic approach to monitor and respond to </a:t>
            </a:r>
          </a:p>
          <a:p>
            <a:pPr lvl="1"/>
            <a:r>
              <a:rPr lang="en-US" dirty="0"/>
              <a:t>    incidents.</a:t>
            </a:r>
          </a:p>
        </p:txBody>
      </p:sp>
      <p:sp>
        <p:nvSpPr>
          <p:cNvPr id="4" name="Footer Placeholder 1">
            <a:extLst>
              <a:ext uri="{FF2B5EF4-FFF2-40B4-BE49-F238E27FC236}">
                <a16:creationId xmlns:a16="http://schemas.microsoft.com/office/drawing/2014/main" id="{3B3771A2-D4E3-0F99-E696-A5A32F29B2AB}"/>
              </a:ext>
            </a:extLst>
          </p:cNvPr>
          <p:cNvSpPr txBox="1">
            <a:spLocks/>
          </p:cNvSpPr>
          <p:nvPr/>
        </p:nvSpPr>
        <p:spPr>
          <a:xfrm>
            <a:off x="196850" y="6483041"/>
            <a:ext cx="1628775" cy="26517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dirty="0"/>
              <a:t>Revised: 06.16.2026</a:t>
            </a:r>
          </a:p>
        </p:txBody>
      </p:sp>
      <p:sp>
        <p:nvSpPr>
          <p:cNvPr id="6" name="Slide Number Placeholder 5">
            <a:extLst>
              <a:ext uri="{FF2B5EF4-FFF2-40B4-BE49-F238E27FC236}">
                <a16:creationId xmlns:a16="http://schemas.microsoft.com/office/drawing/2014/main" id="{D442553C-FCC7-0AA6-5D1E-E6C2E9692BF5}"/>
              </a:ext>
            </a:extLst>
          </p:cNvPr>
          <p:cNvSpPr>
            <a:spLocks noGrp="1"/>
          </p:cNvSpPr>
          <p:nvPr>
            <p:ph type="sldNum" sz="quarter" idx="12"/>
          </p:nvPr>
        </p:nvSpPr>
        <p:spPr/>
        <p:txBody>
          <a:bodyPr/>
          <a:lstStyle/>
          <a:p>
            <a:pPr algn="ctr"/>
            <a:fld id="{A3A9F576-F1D8-49B8-83CF-11DF56ACFE98}" type="slidenum">
              <a:rPr lang="en-US" sz="1100" b="1" smtClean="0">
                <a:solidFill>
                  <a:schemeClr val="bg1"/>
                </a:solidFill>
              </a:rPr>
              <a:pPr algn="ctr"/>
              <a:t>2</a:t>
            </a:fld>
            <a:endParaRPr lang="en-US" sz="1100" b="1" dirty="0">
              <a:solidFill>
                <a:schemeClr val="bg1"/>
              </a:solidFill>
            </a:endParaRPr>
          </a:p>
        </p:txBody>
      </p:sp>
    </p:spTree>
    <p:extLst>
      <p:ext uri="{BB962C8B-B14F-4D97-AF65-F5344CB8AC3E}">
        <p14:creationId xmlns:p14="http://schemas.microsoft.com/office/powerpoint/2010/main" val="32923560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388161" y="1277052"/>
            <a:ext cx="975216" cy="975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8161" y="2579826"/>
            <a:ext cx="975216" cy="9752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88161" y="3882600"/>
            <a:ext cx="975216" cy="97521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56241" y="1277052"/>
            <a:ext cx="7139351" cy="923330"/>
          </a:xfrm>
          <a:prstGeom prst="rect">
            <a:avLst/>
          </a:prstGeom>
        </p:spPr>
        <p:txBody>
          <a:bodyPr wrap="square">
            <a:spAutoFit/>
          </a:bodyPr>
          <a:lstStyle/>
          <a:p>
            <a:r>
              <a:rPr lang="en-US" dirty="0"/>
              <a:t>As part of our contract, we are required to maintain an internal incident management system which integrates with the Department of Health Services (DHS) Adult Incident Reporting System (AIRS).</a:t>
            </a:r>
          </a:p>
        </p:txBody>
      </p:sp>
      <p:grpSp>
        <p:nvGrpSpPr>
          <p:cNvPr id="12" name="Group 11"/>
          <p:cNvGrpSpPr/>
          <p:nvPr/>
        </p:nvGrpSpPr>
        <p:grpSpPr>
          <a:xfrm>
            <a:off x="1556241" y="2639386"/>
            <a:ext cx="4539759" cy="658631"/>
            <a:chOff x="1549081" y="2339482"/>
            <a:chExt cx="4539759" cy="658631"/>
          </a:xfrm>
        </p:grpSpPr>
        <p:sp>
          <p:nvSpPr>
            <p:cNvPr id="13" name="Rectangle 12"/>
            <p:cNvSpPr/>
            <p:nvPr/>
          </p:nvSpPr>
          <p:spPr>
            <a:xfrm>
              <a:off x="1549081" y="2690336"/>
              <a:ext cx="4539759" cy="307777"/>
            </a:xfrm>
            <a:prstGeom prst="rect">
              <a:avLst/>
            </a:prstGeom>
          </p:spPr>
          <p:txBody>
            <a:bodyPr wrap="square">
              <a:spAutoFit/>
            </a:bodyPr>
            <a:lstStyle/>
            <a:p>
              <a:endParaRPr lang="en-US" sz="1400">
                <a:solidFill>
                  <a:schemeClr val="tx1">
                    <a:lumMod val="75000"/>
                    <a:lumOff val="25000"/>
                  </a:schemeClr>
                </a:solidFill>
              </a:endParaRPr>
            </a:p>
          </p:txBody>
        </p:sp>
        <p:sp>
          <p:nvSpPr>
            <p:cNvPr id="14" name="Rectangle 13"/>
            <p:cNvSpPr/>
            <p:nvPr/>
          </p:nvSpPr>
          <p:spPr>
            <a:xfrm>
              <a:off x="1549081" y="2339482"/>
              <a:ext cx="2886075" cy="369332"/>
            </a:xfrm>
            <a:prstGeom prst="rect">
              <a:avLst/>
            </a:prstGeom>
          </p:spPr>
          <p:txBody>
            <a:bodyPr wrap="square">
              <a:spAutoFit/>
            </a:bodyPr>
            <a:lstStyle/>
            <a:p>
              <a:endParaRPr lang="en-US" b="1">
                <a:solidFill>
                  <a:schemeClr val="tx1">
                    <a:lumMod val="75000"/>
                    <a:lumOff val="25000"/>
                  </a:schemeClr>
                </a:solidFill>
                <a:latin typeface="+mj-lt"/>
              </a:endParaRPr>
            </a:p>
          </p:txBody>
        </p:sp>
      </p:grpSp>
      <p:sp>
        <p:nvSpPr>
          <p:cNvPr id="16" name="Rectangle 15"/>
          <p:cNvSpPr/>
          <p:nvPr/>
        </p:nvSpPr>
        <p:spPr>
          <a:xfrm>
            <a:off x="1635369" y="3920872"/>
            <a:ext cx="8964452" cy="1477328"/>
          </a:xfrm>
          <a:prstGeom prst="rect">
            <a:avLst/>
          </a:prstGeom>
        </p:spPr>
        <p:txBody>
          <a:bodyPr wrap="square">
            <a:spAutoFit/>
          </a:bodyPr>
          <a:lstStyle/>
          <a:p>
            <a:r>
              <a:rPr lang="en-US" i="1" dirty="0">
                <a:latin typeface="Times New Roman" panose="02020603050405020304" pitchFamily="18" charset="0"/>
                <a:cs typeface="Times New Roman" panose="02020603050405020304" pitchFamily="18" charset="0"/>
              </a:rPr>
              <a:t>i</a:t>
            </a:r>
            <a:r>
              <a:rPr lang="en-US" dirty="0"/>
              <a:t>Care/</a:t>
            </a:r>
            <a:r>
              <a:rPr lang="en-US" dirty="0" err="1"/>
              <a:t>Inclusa</a:t>
            </a:r>
            <a:r>
              <a:rPr lang="en-US" dirty="0"/>
              <a:t> and contracted providers must comply with all applicable state statutes and rules including, but not limited to, HFS 132.33 and 132.60, HFS 82.10, HFS 83.21, HFS 88.10, ch.51.61 (1) (</a:t>
            </a:r>
            <a:r>
              <a:rPr lang="en-US" dirty="0" err="1"/>
              <a:t>i</a:t>
            </a:r>
            <a:r>
              <a:rPr lang="en-US" dirty="0"/>
              <a:t>) Stats and s. HFS 94.10 Wis. Adm. Code, in the use of isolation, seclusion, physical, and chemical restraints. The Restrictive Measures Policy covers the approval process as directed by ch.51.61 (1) (</a:t>
            </a:r>
            <a:r>
              <a:rPr lang="en-US" dirty="0" err="1"/>
              <a:t>i</a:t>
            </a:r>
            <a:r>
              <a:rPr lang="en-US" dirty="0"/>
              <a:t>) Stats and s. HFS 94.10 Wis. Adm. Code. </a:t>
            </a:r>
          </a:p>
        </p:txBody>
      </p:sp>
      <p:sp>
        <p:nvSpPr>
          <p:cNvPr id="30" name="TextBox 29"/>
          <p:cNvSpPr txBox="1"/>
          <p:nvPr/>
        </p:nvSpPr>
        <p:spPr>
          <a:xfrm>
            <a:off x="491158" y="1449189"/>
            <a:ext cx="769222" cy="630942"/>
          </a:xfrm>
          <a:prstGeom prst="rect">
            <a:avLst/>
          </a:prstGeom>
          <a:noFill/>
        </p:spPr>
        <p:txBody>
          <a:bodyPr wrap="square" rtlCol="0">
            <a:spAutoFit/>
          </a:bodyPr>
          <a:lstStyle/>
          <a:p>
            <a:pPr algn="ctr"/>
            <a:r>
              <a:rPr lang="en-US" sz="3500" b="1">
                <a:solidFill>
                  <a:schemeClr val="bg1"/>
                </a:solidFill>
                <a:effectLst>
                  <a:outerShdw blurRad="38100" dist="38100" dir="2700000" algn="tl">
                    <a:srgbClr val="000000">
                      <a:alpha val="43137"/>
                    </a:srgbClr>
                  </a:outerShdw>
                </a:effectLst>
                <a:latin typeface="+mj-lt"/>
              </a:rPr>
              <a:t>01</a:t>
            </a:r>
          </a:p>
        </p:txBody>
      </p:sp>
      <p:sp>
        <p:nvSpPr>
          <p:cNvPr id="31" name="TextBox 30"/>
          <p:cNvSpPr txBox="1"/>
          <p:nvPr/>
        </p:nvSpPr>
        <p:spPr>
          <a:xfrm>
            <a:off x="491158" y="2751963"/>
            <a:ext cx="769222" cy="630942"/>
          </a:xfrm>
          <a:prstGeom prst="rect">
            <a:avLst/>
          </a:prstGeom>
          <a:noFill/>
        </p:spPr>
        <p:txBody>
          <a:bodyPr wrap="square" rtlCol="0">
            <a:spAutoFit/>
          </a:bodyPr>
          <a:lstStyle/>
          <a:p>
            <a:pPr algn="ctr"/>
            <a:r>
              <a:rPr lang="en-US" sz="3500" b="1" dirty="0">
                <a:solidFill>
                  <a:schemeClr val="bg1"/>
                </a:solidFill>
                <a:effectLst>
                  <a:outerShdw blurRad="38100" dist="38100" dir="2700000" algn="tl">
                    <a:srgbClr val="000000">
                      <a:alpha val="43137"/>
                    </a:srgbClr>
                  </a:outerShdw>
                </a:effectLst>
                <a:latin typeface="+mj-lt"/>
              </a:rPr>
              <a:t>02</a:t>
            </a:r>
          </a:p>
        </p:txBody>
      </p:sp>
      <p:sp>
        <p:nvSpPr>
          <p:cNvPr id="32" name="TextBox 31"/>
          <p:cNvSpPr txBox="1"/>
          <p:nvPr/>
        </p:nvSpPr>
        <p:spPr>
          <a:xfrm>
            <a:off x="491158" y="4054737"/>
            <a:ext cx="769222" cy="630942"/>
          </a:xfrm>
          <a:prstGeom prst="rect">
            <a:avLst/>
          </a:prstGeom>
          <a:noFill/>
        </p:spPr>
        <p:txBody>
          <a:bodyPr wrap="square" rtlCol="0">
            <a:spAutoFit/>
          </a:bodyPr>
          <a:lstStyle/>
          <a:p>
            <a:pPr algn="ctr"/>
            <a:r>
              <a:rPr lang="en-US" sz="3500" b="1">
                <a:solidFill>
                  <a:schemeClr val="bg1"/>
                </a:solidFill>
                <a:effectLst>
                  <a:outerShdw blurRad="38100" dist="38100" dir="2700000" algn="tl">
                    <a:srgbClr val="000000">
                      <a:alpha val="43137"/>
                    </a:srgbClr>
                  </a:outerShdw>
                </a:effectLst>
                <a:latin typeface="+mj-lt"/>
              </a:rPr>
              <a:t>03</a:t>
            </a:r>
          </a:p>
        </p:txBody>
      </p:sp>
      <p:sp>
        <p:nvSpPr>
          <p:cNvPr id="36" name="Rectangle 35"/>
          <p:cNvSpPr/>
          <p:nvPr/>
        </p:nvSpPr>
        <p:spPr>
          <a:xfrm>
            <a:off x="1635369" y="2609108"/>
            <a:ext cx="7508631" cy="646331"/>
          </a:xfrm>
          <a:prstGeom prst="rect">
            <a:avLst/>
          </a:prstGeom>
        </p:spPr>
        <p:txBody>
          <a:bodyPr wrap="square">
            <a:spAutoFit/>
          </a:bodyPr>
          <a:lstStyle/>
          <a:p>
            <a:endParaRPr lang="en-US">
              <a:solidFill>
                <a:srgbClr val="000000"/>
              </a:solidFill>
              <a:latin typeface="Calibri" panose="020F0502020204030204" pitchFamily="34" charset="0"/>
            </a:endParaRPr>
          </a:p>
          <a:p>
            <a:r>
              <a:rPr lang="en-US">
                <a:solidFill>
                  <a:srgbClr val="000000"/>
                </a:solidFill>
                <a:latin typeface="Calibri" panose="020F0502020204030204" pitchFamily="34" charset="0"/>
              </a:rPr>
              <a:t>The reporting of incidents is a contractual responsibility for all providers.</a:t>
            </a:r>
          </a:p>
        </p:txBody>
      </p:sp>
      <p:sp>
        <p:nvSpPr>
          <p:cNvPr id="5" name="Slide Number Placeholder 4">
            <a:extLst>
              <a:ext uri="{FF2B5EF4-FFF2-40B4-BE49-F238E27FC236}">
                <a16:creationId xmlns:a16="http://schemas.microsoft.com/office/drawing/2014/main" id="{FF1B3ACB-3424-9CCB-A598-34443305B6F2}"/>
              </a:ext>
            </a:extLst>
          </p:cNvPr>
          <p:cNvSpPr>
            <a:spLocks noGrp="1"/>
          </p:cNvSpPr>
          <p:nvPr>
            <p:ph type="sldNum" sz="quarter" idx="12"/>
          </p:nvPr>
        </p:nvSpPr>
        <p:spPr/>
        <p:txBody>
          <a:bodyPr/>
          <a:lstStyle/>
          <a:p>
            <a:pPr algn="ctr"/>
            <a:fld id="{A3A9F576-F1D8-49B8-83CF-11DF56ACFE98}" type="slidenum">
              <a:rPr lang="en-US" sz="1100" b="1" smtClean="0">
                <a:solidFill>
                  <a:schemeClr val="bg1"/>
                </a:solidFill>
              </a:rPr>
              <a:pPr algn="ctr"/>
              <a:t>3</a:t>
            </a:fld>
            <a:endParaRPr lang="en-US" sz="1100" b="1">
              <a:solidFill>
                <a:schemeClr val="bg1"/>
              </a:solidFill>
            </a:endParaRPr>
          </a:p>
        </p:txBody>
      </p:sp>
    </p:spTree>
    <p:extLst>
      <p:ext uri="{BB962C8B-B14F-4D97-AF65-F5344CB8AC3E}">
        <p14:creationId xmlns:p14="http://schemas.microsoft.com/office/powerpoint/2010/main" val="37969988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80657" y="816429"/>
            <a:ext cx="8175171" cy="4902055"/>
          </a:xfrm>
        </p:spPr>
        <p:txBody>
          <a:bodyPr>
            <a:normAutofit fontScale="90000"/>
          </a:bodyPr>
          <a:lstStyle/>
          <a:p>
            <a:pPr lvl="0"/>
            <a:r>
              <a:rPr lang="en-US" sz="2000" b="0" dirty="0">
                <a:latin typeface="+mn-lt"/>
              </a:rPr>
              <a:t>Providers will communicate incidents involving a member to the interdisciplinary team (IDT) – </a:t>
            </a:r>
            <a:r>
              <a:rPr lang="en-US" sz="2000" b="0" dirty="0">
                <a:latin typeface="Calibri" panose="020F0502020204030204" pitchFamily="34" charset="0"/>
                <a:ea typeface="Calibri" panose="020F0502020204030204" pitchFamily="34" charset="0"/>
                <a:cs typeface="Calibri" panose="020F0502020204030204" pitchFamily="34" charset="0"/>
              </a:rPr>
              <a:t>Care Coach (CC) and Field Care Manager Registered Nurse (FCMN). ​</a:t>
            </a:r>
            <a:br>
              <a:rPr lang="en-US" sz="2000" b="0" dirty="0">
                <a:latin typeface="Calibri" panose="020F0502020204030204" pitchFamily="34" charset="0"/>
                <a:ea typeface="Calibri" panose="020F0502020204030204" pitchFamily="34" charset="0"/>
                <a:cs typeface="Calibri" panose="020F0502020204030204" pitchFamily="34" charset="0"/>
              </a:rPr>
            </a:br>
            <a:br>
              <a:rPr lang="en-US" sz="2000" b="0" dirty="0">
                <a:latin typeface="Calibri" panose="020F0502020204030204" pitchFamily="34" charset="0"/>
                <a:ea typeface="Calibri" panose="020F0502020204030204" pitchFamily="34" charset="0"/>
                <a:cs typeface="Calibri" panose="020F0502020204030204" pitchFamily="34" charset="0"/>
              </a:rPr>
            </a:br>
            <a:r>
              <a:rPr lang="en-US" sz="2000" b="0" dirty="0">
                <a:latin typeface="+mn-lt"/>
              </a:rPr>
              <a:t>If the reporter is unable to reach the care team, they may leave a message reporting details of an incident that has been resolved and did not result in serious harm or injury to the member. </a:t>
            </a:r>
            <a:br>
              <a:rPr lang="en-US" sz="2000" b="0" dirty="0">
                <a:latin typeface="+mn-lt"/>
              </a:rPr>
            </a:br>
            <a:br>
              <a:rPr lang="en-US" sz="2000" b="0" dirty="0">
                <a:latin typeface="+mn-lt"/>
              </a:rPr>
            </a:br>
            <a:r>
              <a:rPr lang="en-US" sz="2000" b="0" dirty="0">
                <a:latin typeface="+mn-lt"/>
              </a:rPr>
              <a:t>For any incident that is not yet resolved or any incident that resulted in serious harm or injury to the member, the provider must ask to speak to a Care Coach Manager, or Associate Director to immediately make a report. If a Manager is not available, the provider will speak with the Receptionist to be redirected.</a:t>
            </a:r>
            <a:br>
              <a:rPr lang="en-US" sz="2000" b="0" dirty="0">
                <a:latin typeface="+mn-lt"/>
              </a:rPr>
            </a:br>
            <a:br>
              <a:rPr lang="en-US" sz="2000" b="0" dirty="0">
                <a:latin typeface="+mn-lt"/>
              </a:rPr>
            </a:br>
            <a:r>
              <a:rPr lang="en-US" sz="2000" b="0" dirty="0">
                <a:latin typeface="+mn-lt"/>
              </a:rPr>
              <a:t>The provider is responsible to ensure member safety and to remediate any circumstances that produce potential incidents.</a:t>
            </a:r>
            <a:br>
              <a:rPr lang="en-US" sz="2000" b="0" dirty="0">
                <a:latin typeface="+mn-lt"/>
              </a:rPr>
            </a:br>
            <a:br>
              <a:rPr lang="en-US" sz="2000" b="0" dirty="0">
                <a:latin typeface="+mn-lt"/>
              </a:rPr>
            </a:br>
            <a:r>
              <a:rPr lang="en-US" sz="2000" b="0" dirty="0">
                <a:latin typeface="+mn-lt"/>
              </a:rPr>
              <a:t>Providers are required to make assurances that members receiving funded services will be protected from neglect, physical, emotional, and sexual abuse, and financial exploitation.</a:t>
            </a:r>
            <a:endParaRPr lang="en-US" dirty="0"/>
          </a:p>
        </p:txBody>
      </p:sp>
      <p:sp>
        <p:nvSpPr>
          <p:cNvPr id="10" name="Slide Number Placeholder 9">
            <a:extLst>
              <a:ext uri="{FF2B5EF4-FFF2-40B4-BE49-F238E27FC236}">
                <a16:creationId xmlns:a16="http://schemas.microsoft.com/office/drawing/2014/main" id="{CDD03C8D-5643-45ED-DAAA-E5C238E4B6DF}"/>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4</a:t>
            </a:fld>
            <a:endParaRPr lang="en-US" sz="1100" b="1">
              <a:solidFill>
                <a:schemeClr val="bg1"/>
              </a:solidFill>
            </a:endParaRPr>
          </a:p>
        </p:txBody>
      </p:sp>
      <p:pic>
        <p:nvPicPr>
          <p:cNvPr id="12" name="Graphic 11" descr="contrast-green-icon_check-box">
            <a:extLst>
              <a:ext uri="{FF2B5EF4-FFF2-40B4-BE49-F238E27FC236}">
                <a16:creationId xmlns:a16="http://schemas.microsoft.com/office/drawing/2014/main" id="{06D579C5-0C4B-44E6-8853-DBFA6CB656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3065" y="0"/>
            <a:ext cx="3037078" cy="3037078"/>
          </a:xfrm>
          <a:prstGeom prst="rect">
            <a:avLst/>
          </a:prstGeom>
        </p:spPr>
      </p:pic>
    </p:spTree>
    <p:extLst>
      <p:ext uri="{BB962C8B-B14F-4D97-AF65-F5344CB8AC3E}">
        <p14:creationId xmlns:p14="http://schemas.microsoft.com/office/powerpoint/2010/main" val="17016487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16083" y="869375"/>
            <a:ext cx="7152269" cy="5386090"/>
          </a:xfrm>
          <a:prstGeom prst="rect">
            <a:avLst/>
          </a:prstGeom>
        </p:spPr>
        <p:txBody>
          <a:bodyPr wrap="square">
            <a:spAutoFit/>
          </a:bodyPr>
          <a:lstStyle/>
          <a:p>
            <a:pPr marL="0" marR="0" lvl="0" indent="0" defTabSz="914446" rtl="0" eaLnBrk="1" fontAlgn="auto" latinLnBrk="0" hangingPunct="1">
              <a:lnSpc>
                <a:spcPct val="100000"/>
              </a:lnSpc>
              <a:spcBef>
                <a:spcPts val="0"/>
              </a:spcBef>
              <a:spcAft>
                <a:spcPts val="0"/>
              </a:spcAft>
              <a:buClr>
                <a:srgbClr val="3A3B3C"/>
              </a:buClr>
              <a:buSzTx/>
              <a:buFontTx/>
              <a:buNone/>
              <a:tabLst/>
              <a:defRPr/>
            </a:pPr>
            <a:r>
              <a:rPr lang="en-US" sz="2000" dirty="0"/>
              <a:t>Incidents will be reported within </a:t>
            </a:r>
            <a:r>
              <a:rPr lang="en-US" sz="2400" b="1" dirty="0">
                <a:solidFill>
                  <a:srgbClr val="AE0061"/>
                </a:solidFill>
                <a:latin typeface="Calibri" panose="020F0502020204030204"/>
              </a:rPr>
              <a:t>one business day (24 hours)</a:t>
            </a:r>
            <a:r>
              <a:rPr kumimoji="0" lang="en-US" sz="2400" b="1" i="0" u="none" strike="noStrike" kern="1200" cap="none" spc="0" normalizeH="0" baseline="0" noProof="0" dirty="0">
                <a:ln>
                  <a:noFill/>
                </a:ln>
                <a:solidFill>
                  <a:srgbClr val="AE0061"/>
                </a:solidFill>
                <a:effectLst/>
                <a:uLnTx/>
                <a:uFillTx/>
                <a:latin typeface="Calibri" panose="020F0502020204030204"/>
                <a:ea typeface="+mn-ea"/>
                <a:cs typeface="+mn-cs"/>
              </a:rPr>
              <a:t> </a:t>
            </a:r>
            <a:r>
              <a:rPr lang="en-US" sz="2000" dirty="0"/>
              <a:t>of providers becoming aware.</a:t>
            </a:r>
          </a:p>
          <a:p>
            <a:endParaRPr lang="en-US" sz="2000" dirty="0"/>
          </a:p>
          <a:p>
            <a:endParaRPr lang="en-US" sz="2000" dirty="0"/>
          </a:p>
          <a:p>
            <a:r>
              <a:rPr lang="en-US" sz="2000" dirty="0"/>
              <a:t>Providers will </a:t>
            </a:r>
            <a:r>
              <a:rPr lang="en-US" sz="2000" b="1" dirty="0"/>
              <a:t>work collaboratively </a:t>
            </a:r>
            <a:r>
              <a:rPr lang="en-US" sz="2000" dirty="0"/>
              <a:t>with </a:t>
            </a:r>
            <a:r>
              <a:rPr lang="en-US" sz="2000" i="1" dirty="0">
                <a:latin typeface="Times New Roman" panose="02020603050405020304" pitchFamily="18" charset="0"/>
                <a:cs typeface="Times New Roman" panose="02020603050405020304" pitchFamily="18" charset="0"/>
              </a:rPr>
              <a:t>i</a:t>
            </a:r>
            <a:r>
              <a:rPr lang="en-US" sz="2000" dirty="0"/>
              <a:t>Care/</a:t>
            </a:r>
            <a:r>
              <a:rPr lang="en-US" sz="2000" dirty="0" err="1"/>
              <a:t>Inclusa</a:t>
            </a:r>
            <a:r>
              <a:rPr lang="en-US" sz="2000" dirty="0"/>
              <a:t> staff, as warranted, to ensure all such incidents or allegations are investigated by appropriate investigative authorities. </a:t>
            </a:r>
          </a:p>
          <a:p>
            <a:endParaRPr lang="en-US" sz="2000" dirty="0"/>
          </a:p>
          <a:p>
            <a:endParaRPr lang="en-US" sz="2000" dirty="0"/>
          </a:p>
          <a:p>
            <a:r>
              <a:rPr lang="en-US" sz="2000" dirty="0"/>
              <a:t>Appropriate investigative authorities may include – the Division of Quality Assurance (DQA)-responsible for licensing all home health agencies, licensed adult family homes (AFH), assisted living (CBRF/RCAC) and skilled nursing facilities (SNF), the Department of Health Services (DHS), Office of Caregiver Quality (OCQ), law enforcement officials, Adult Protective Services(APS),  etc. </a:t>
            </a:r>
          </a:p>
          <a:p>
            <a:pPr marL="342900" indent="-342900">
              <a:buFont typeface="Wingdings" panose="05000000000000000000" pitchFamily="2" charset="2"/>
              <a:buChar char="Ø"/>
            </a:pPr>
            <a:endParaRPr lang="en-US" sz="2000" dirty="0"/>
          </a:p>
          <a:p>
            <a:endParaRPr lang="en-US" sz="2000" dirty="0"/>
          </a:p>
        </p:txBody>
      </p:sp>
      <p:sp>
        <p:nvSpPr>
          <p:cNvPr id="6" name="Slide Number Placeholder 5">
            <a:extLst>
              <a:ext uri="{FF2B5EF4-FFF2-40B4-BE49-F238E27FC236}">
                <a16:creationId xmlns:a16="http://schemas.microsoft.com/office/drawing/2014/main" id="{48684AF9-CA30-F88F-48C5-B51E5022390F}"/>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5</a:t>
            </a:fld>
            <a:endParaRPr lang="en-US" sz="1100" b="1">
              <a:solidFill>
                <a:schemeClr val="bg1"/>
              </a:solidFill>
            </a:endParaRPr>
          </a:p>
        </p:txBody>
      </p:sp>
      <p:pic>
        <p:nvPicPr>
          <p:cNvPr id="8" name="Graphic 7" descr="plum-icon_caution-two">
            <a:extLst>
              <a:ext uri="{FF2B5EF4-FFF2-40B4-BE49-F238E27FC236}">
                <a16:creationId xmlns:a16="http://schemas.microsoft.com/office/drawing/2014/main" id="{5E207D8C-5849-4CA8-A0DD-1BF28751489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42454" y="804059"/>
            <a:ext cx="1175655" cy="1175655"/>
          </a:xfrm>
          <a:prstGeom prst="rect">
            <a:avLst/>
          </a:prstGeom>
        </p:spPr>
      </p:pic>
      <p:pic>
        <p:nvPicPr>
          <p:cNvPr id="10" name="Picture 9" descr="light-teal-icon_user-network-circle">
            <a:extLst>
              <a:ext uri="{FF2B5EF4-FFF2-40B4-BE49-F238E27FC236}">
                <a16:creationId xmlns:a16="http://schemas.microsoft.com/office/drawing/2014/main" id="{C7DA758B-852F-40F2-BAE1-AC3188BE7ABF}"/>
              </a:ext>
            </a:extLst>
          </p:cNvPr>
          <p:cNvPicPr>
            <a:picLocks noChangeAspect="1"/>
          </p:cNvPicPr>
          <p:nvPr/>
        </p:nvPicPr>
        <p:blipFill>
          <a:blip r:embed="rId3"/>
          <a:stretch>
            <a:fillRect/>
          </a:stretch>
        </p:blipFill>
        <p:spPr>
          <a:xfrm>
            <a:off x="1752596" y="2821108"/>
            <a:ext cx="1665513" cy="1665513"/>
          </a:xfrm>
          <a:prstGeom prst="rect">
            <a:avLst/>
          </a:prstGeom>
        </p:spPr>
      </p:pic>
    </p:spTree>
    <p:extLst>
      <p:ext uri="{BB962C8B-B14F-4D97-AF65-F5344CB8AC3E}">
        <p14:creationId xmlns:p14="http://schemas.microsoft.com/office/powerpoint/2010/main" val="287349395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5173" y="2077251"/>
            <a:ext cx="3537856" cy="2703497"/>
          </a:xfrm>
          <a:prstGeom prst="rect">
            <a:avLst/>
          </a:prstGeom>
        </p:spPr>
        <p:txBody>
          <a:bodyPr wrap="square">
            <a:spAutoFit/>
          </a:bodyPr>
          <a:lstStyle/>
          <a:p>
            <a:pPr lvl="0"/>
            <a:r>
              <a:rPr lang="en-US" dirty="0"/>
              <a:t>Providers will identify, respond to, document, and notify </a:t>
            </a:r>
            <a:r>
              <a:rPr lang="en-US" i="1" dirty="0">
                <a:latin typeface="Times New Roman" panose="02020603050405020304" pitchFamily="18" charset="0"/>
                <a:cs typeface="Times New Roman" panose="02020603050405020304" pitchFamily="18" charset="0"/>
              </a:rPr>
              <a:t>i</a:t>
            </a:r>
            <a:r>
              <a:rPr lang="en-US" dirty="0"/>
              <a:t>Care/</a:t>
            </a:r>
            <a:r>
              <a:rPr lang="en-US" dirty="0" err="1"/>
              <a:t>Inclusa</a:t>
            </a:r>
            <a:r>
              <a:rPr lang="en-US" dirty="0"/>
              <a:t> within one (1) business day when a member, as a result of his/her participation or receipt of provider services, is involved in, or subjected to, any of the following types of incidents or events:</a:t>
            </a:r>
          </a:p>
          <a:p>
            <a:pPr>
              <a:lnSpc>
                <a:spcPct val="120000"/>
              </a:lnSpc>
              <a:spcBef>
                <a:spcPts val="1200"/>
              </a:spcBef>
            </a:pPr>
            <a:endParaRPr lang="en-US" sz="1400" dirty="0">
              <a:solidFill>
                <a:schemeClr val="tx1">
                  <a:lumMod val="75000"/>
                  <a:lumOff val="25000"/>
                </a:schemeClr>
              </a:solidFill>
            </a:endParaRPr>
          </a:p>
        </p:txBody>
      </p:sp>
      <p:sp>
        <p:nvSpPr>
          <p:cNvPr id="6" name="Rectangle 5"/>
          <p:cNvSpPr/>
          <p:nvPr/>
        </p:nvSpPr>
        <p:spPr>
          <a:xfrm>
            <a:off x="4484914" y="944272"/>
            <a:ext cx="6716485" cy="5755422"/>
          </a:xfrm>
          <a:prstGeom prst="rect">
            <a:avLst/>
          </a:prstGeom>
        </p:spPr>
        <p:txBody>
          <a:bodyPr wrap="square">
            <a:spAutoFit/>
          </a:bodyPr>
          <a:lstStyle/>
          <a:p>
            <a:pPr marL="457200" indent="-457200">
              <a:buFont typeface="Wingdings" panose="05000000000000000000" pitchFamily="2" charset="2"/>
              <a:buChar char="Ø"/>
            </a:pPr>
            <a:r>
              <a:rPr lang="en-US" sz="1600" b="1" dirty="0"/>
              <a:t>Neglect</a:t>
            </a:r>
            <a:r>
              <a:rPr lang="en-US" sz="1600" dirty="0"/>
              <a:t> (see s.46.90(1)(f), Wis. Stats.): </a:t>
            </a:r>
            <a:r>
              <a:rPr lang="en-US" sz="1600" dirty="0">
                <a:effectLst/>
                <a:ea typeface="Times New Roman" panose="02020603050405020304" pitchFamily="18" charset="0"/>
              </a:rPr>
              <a:t>The failure of a caregiver, as evidenced by an act, omission, or course of conduct, to endeavor to secure or maintain adequate care, services, or supervision for an individual, including food, clothing, shelter, or physical or mental health care, and creating significant risk or danger to the individual’s physical or mental health.  </a:t>
            </a:r>
            <a:r>
              <a:rPr lang="en-US" sz="1600" dirty="0"/>
              <a:t>“Neglect” does not include a decision that is made to not seek medical care for an individual, if that decision is consistent with the individual’s previously executed declaration or do−not−resuscitate order under ch. 154, Wis. Stats., a power of attorney for health care under ch. 155, Wis. Stats., or as otherwise authorized by law.</a:t>
            </a:r>
          </a:p>
          <a:p>
            <a:pPr marL="457200" indent="-457200">
              <a:buFont typeface="Wingdings" panose="05000000000000000000" pitchFamily="2" charset="2"/>
              <a:buChar char="Ø"/>
            </a:pPr>
            <a:endParaRPr lang="en-US" sz="1600" dirty="0"/>
          </a:p>
          <a:p>
            <a:pPr marL="457200" indent="-457200">
              <a:buFont typeface="Wingdings" panose="05000000000000000000" pitchFamily="2" charset="2"/>
              <a:buChar char="Ø"/>
            </a:pPr>
            <a:r>
              <a:rPr lang="en-US" sz="1600" b="1" dirty="0"/>
              <a:t>Self−neglect </a:t>
            </a:r>
            <a:r>
              <a:rPr lang="en-US" sz="1600" dirty="0"/>
              <a:t>(see s.46.90(1)(g), Wis. Stats.):  </a:t>
            </a:r>
            <a:r>
              <a:rPr lang="en-US" sz="1600" dirty="0">
                <a:effectLst/>
                <a:ea typeface="Calibri" panose="020F0502020204030204" pitchFamily="34" charset="0"/>
                <a:cs typeface="Times New Roman" panose="02020603050405020304" pitchFamily="18" charset="0"/>
              </a:rPr>
              <a:t>A significant danger to an individual’s physical or mental health because the individual is responsible for their own care but fails to obtain adequate care, including food, shelter, clothing, or medical or dental care. </a:t>
            </a:r>
          </a:p>
          <a:p>
            <a:endParaRPr lang="en-US" sz="1600" dirty="0">
              <a:ea typeface="Calibri" panose="020F0502020204030204" pitchFamily="34" charset="0"/>
              <a:cs typeface="Times New Roman" panose="02020603050405020304" pitchFamily="18" charset="0"/>
            </a:endParaRPr>
          </a:p>
          <a:p>
            <a:pPr lvl="1"/>
            <a:r>
              <a:rPr lang="en-US" sz="1600" dirty="0">
                <a:ea typeface="Calibri" panose="020F0502020204030204" pitchFamily="34" charset="0"/>
                <a:cs typeface="Times New Roman" panose="02020603050405020304" pitchFamily="18" charset="0"/>
              </a:rPr>
              <a:t>Within AIRS, the following events are included in this definition:  suicide, suicide attempt, not taking medication as prescribed, self-inflicted harm and accidental overdose.</a:t>
            </a:r>
            <a:endParaRPr lang="en-US" sz="1600" dirty="0">
              <a:effectLst/>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Ø"/>
            </a:pPr>
            <a:endParaRPr lang="en-US" sz="1600" dirty="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Ø"/>
            </a:pPr>
            <a:endParaRPr lang="en-US" sz="1600" dirty="0">
              <a:effectLst/>
              <a:ea typeface="Calibri" panose="020F0502020204030204" pitchFamily="34" charset="0"/>
              <a:cs typeface="Times New Roman" panose="02020603050405020304" pitchFamily="18" charset="0"/>
            </a:endParaRPr>
          </a:p>
          <a:p>
            <a:endParaRPr lang="en-US" sz="1600" dirty="0">
              <a:cs typeface="Times New Roman" panose="02020603050405020304" pitchFamily="18" charset="0"/>
            </a:endParaRPr>
          </a:p>
          <a:p>
            <a:endParaRPr lang="en-US" sz="1600" dirty="0"/>
          </a:p>
        </p:txBody>
      </p:sp>
      <p:cxnSp>
        <p:nvCxnSpPr>
          <p:cNvPr id="7" name="Straight Connector 6"/>
          <p:cNvCxnSpPr/>
          <p:nvPr/>
        </p:nvCxnSpPr>
        <p:spPr>
          <a:xfrm flipH="1">
            <a:off x="4288971" y="1040679"/>
            <a:ext cx="0" cy="4558047"/>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FB56F15C-3FAC-FF60-5BE3-227D4944C7AE}"/>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6</a:t>
            </a:fld>
            <a:endParaRPr lang="en-US" sz="1100" b="1">
              <a:solidFill>
                <a:schemeClr val="bg1"/>
              </a:solidFill>
            </a:endParaRPr>
          </a:p>
        </p:txBody>
      </p:sp>
    </p:spTree>
    <p:extLst>
      <p:ext uri="{BB962C8B-B14F-4D97-AF65-F5344CB8AC3E}">
        <p14:creationId xmlns:p14="http://schemas.microsoft.com/office/powerpoint/2010/main" val="33338131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5685" y="805647"/>
            <a:ext cx="2035623" cy="1769074"/>
          </a:xfrm>
          <a:prstGeom prst="rect">
            <a:avLst/>
          </a:prstGeom>
        </p:spPr>
        <p:txBody>
          <a:bodyPr wrap="square">
            <a:spAutoFit/>
          </a:bodyPr>
          <a:lstStyle/>
          <a:p>
            <a:pPr>
              <a:lnSpc>
                <a:spcPct val="120000"/>
              </a:lnSpc>
              <a:spcBef>
                <a:spcPts val="1200"/>
              </a:spcBef>
            </a:pPr>
            <a:r>
              <a:rPr lang="en-US" sz="2000" b="1" dirty="0">
                <a:solidFill>
                  <a:srgbClr val="AE0061"/>
                </a:solidFill>
              </a:rPr>
              <a:t>Abuse</a:t>
            </a:r>
            <a:r>
              <a:rPr lang="en-US" dirty="0"/>
              <a:t>, as defined by Wis. Stats. S.46.90(1)(a), means any of the following:</a:t>
            </a:r>
          </a:p>
        </p:txBody>
      </p:sp>
      <p:sp>
        <p:nvSpPr>
          <p:cNvPr id="6" name="Rectangle 5"/>
          <p:cNvSpPr/>
          <p:nvPr/>
        </p:nvSpPr>
        <p:spPr>
          <a:xfrm>
            <a:off x="3564078" y="311961"/>
            <a:ext cx="8246916" cy="5732082"/>
          </a:xfrm>
          <a:prstGeom prst="rect">
            <a:avLst/>
          </a:prstGeom>
        </p:spPr>
        <p:txBody>
          <a:bodyPr wrap="square" lIns="91440" tIns="45720" rIns="91440" bIns="45720" anchor="t">
            <a:spAutoFit/>
          </a:bodyPr>
          <a:lstStyle/>
          <a:p>
            <a:pPr marL="285750" indent="-285750">
              <a:buFont typeface="Wingdings" panose="05000000000000000000" pitchFamily="2" charset="2"/>
              <a:buChar char="Ø"/>
            </a:pPr>
            <a:r>
              <a:rPr lang="en-US" sz="1600" b="1" dirty="0">
                <a:cs typeface="Times New Roman"/>
              </a:rPr>
              <a:t>Physical Abuse</a:t>
            </a:r>
            <a:r>
              <a:rPr lang="en-US" sz="1600" dirty="0">
                <a:cs typeface="Times New Roman"/>
              </a:rPr>
              <a:t>:  Intentional or reckless infliction of bodily harm. </a:t>
            </a:r>
            <a:endParaRPr lang="en-US" sz="1600" dirty="0">
              <a:cs typeface="Times New Roman" panose="02020603050405020304" pitchFamily="18" charset="0"/>
            </a:endParaRPr>
          </a:p>
          <a:p>
            <a:pPr marL="285750" indent="-285750">
              <a:buFont typeface="Wingdings" panose="05000000000000000000" pitchFamily="2" charset="2"/>
              <a:buChar char="Ø"/>
            </a:pPr>
            <a:endParaRPr lang="en-US" sz="1600" b="1" dirty="0">
              <a:cs typeface="Times New Roman" panose="02020603050405020304" pitchFamily="18" charset="0"/>
            </a:endParaRPr>
          </a:p>
          <a:p>
            <a:pPr marL="285750" marR="0" indent="-285750">
              <a:lnSpc>
                <a:spcPct val="107000"/>
              </a:lnSpc>
              <a:spcBef>
                <a:spcPts val="0"/>
              </a:spcBef>
              <a:spcAft>
                <a:spcPts val="1200"/>
              </a:spcAft>
              <a:buFont typeface="Wingdings" panose="05000000000000000000" pitchFamily="2" charset="2"/>
              <a:buChar char="Ø"/>
            </a:pPr>
            <a:r>
              <a:rPr lang="en-US" sz="1600" b="1" dirty="0">
                <a:cs typeface="Times New Roman" panose="02020603050405020304" pitchFamily="18" charset="0"/>
              </a:rPr>
              <a:t>Emotional Abuse:  </a:t>
            </a:r>
            <a:r>
              <a:rPr lang="en-US" sz="1600" dirty="0">
                <a:effectLst/>
                <a:ea typeface="Times New Roman" panose="02020603050405020304" pitchFamily="18" charset="0"/>
              </a:rPr>
              <a:t>Language or behavior that serves no legitimate purpose and is intended to be intimidating, humiliating, threatening, frightening, or otherwise harassing, and that does or reasonably could intimidate, humiliate, threaten, frighten, or otherwise harass the individual to whom the conduct or language is directed.</a:t>
            </a:r>
          </a:p>
          <a:p>
            <a:r>
              <a:rPr lang="en-US" sz="1600" dirty="0">
                <a:effectLst/>
                <a:ea typeface="Calibri" panose="020F0502020204030204" pitchFamily="34" charset="0"/>
                <a:cs typeface="Times New Roman" panose="02020603050405020304" pitchFamily="18" charset="0"/>
              </a:rPr>
              <a:t>       Verbal abuse and psychological abuse are also included under this definition.</a:t>
            </a:r>
          </a:p>
          <a:p>
            <a:endParaRPr lang="en-US" sz="1600" b="1" dirty="0">
              <a:cs typeface="Times New Roman" panose="02020603050405020304" pitchFamily="18" charset="0"/>
            </a:endParaRPr>
          </a:p>
          <a:p>
            <a:pPr marL="285750" indent="-285750">
              <a:buFont typeface="Wingdings" panose="05000000000000000000" pitchFamily="2" charset="2"/>
              <a:buChar char="Ø"/>
            </a:pPr>
            <a:r>
              <a:rPr lang="en-US" sz="1600" b="1" dirty="0">
                <a:cs typeface="Times New Roman" panose="02020603050405020304" pitchFamily="18" charset="0"/>
              </a:rPr>
              <a:t>Sexual Abuse:</a:t>
            </a:r>
            <a:r>
              <a:rPr lang="en-US" sz="1600" dirty="0">
                <a:cs typeface="Times New Roman" panose="02020603050405020304" pitchFamily="18" charset="0"/>
              </a:rPr>
              <a:t>  Sexual abuse: a violation of Wis. Stats. §§ 940.225 (1), (2), (3), or (3m).</a:t>
            </a:r>
          </a:p>
          <a:p>
            <a:pPr marL="285750" indent="-285750">
              <a:buFont typeface="Wingdings" panose="05000000000000000000" pitchFamily="2" charset="2"/>
              <a:buChar char="Ø"/>
            </a:pPr>
            <a:endParaRPr lang="en-US" sz="1600" dirty="0">
              <a:cs typeface="Times New Roman" panose="02020603050405020304" pitchFamily="18" charset="0"/>
            </a:endParaRPr>
          </a:p>
          <a:p>
            <a:pPr marL="285750" indent="-285750">
              <a:buFont typeface="Wingdings" panose="05000000000000000000" pitchFamily="2" charset="2"/>
              <a:buChar char="Ø"/>
            </a:pPr>
            <a:r>
              <a:rPr lang="en-US" sz="1600" b="1" dirty="0">
                <a:cs typeface="Times New Roman" panose="02020603050405020304" pitchFamily="18" charset="0"/>
              </a:rPr>
              <a:t>Treatment Without Consent:</a:t>
            </a:r>
            <a:r>
              <a:rPr lang="en-US" sz="1600" dirty="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 administration of</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medication to</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 individual who</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has not provided</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informed</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consent, or</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performance</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of</a:t>
            </a:r>
            <a:r>
              <a:rPr lang="en-US" sz="1600" spc="-2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psychosurgery,</a:t>
            </a:r>
            <a:r>
              <a:rPr lang="en-US" sz="1600" spc="-1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electroconvulsive therapy, or</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experimental research</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on</a:t>
            </a:r>
            <a:r>
              <a:rPr lang="en-US" sz="1600" spc="-2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individual who</a:t>
            </a:r>
            <a:r>
              <a:rPr lang="en-US" sz="1600" spc="-2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has not provided</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informed</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consent, with</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knowledge that no</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lawful</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authority exists for</a:t>
            </a:r>
            <a:r>
              <a:rPr lang="en-US" sz="1600" spc="-3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 administration</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or</a:t>
            </a:r>
            <a:r>
              <a:rPr lang="en-US" sz="1600" spc="-2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performance.</a:t>
            </a:r>
            <a:endParaRPr lang="en-US" sz="1600" b="1" dirty="0">
              <a:cs typeface="Times New Roman" panose="02020603050405020304" pitchFamily="18" charset="0"/>
            </a:endParaRPr>
          </a:p>
          <a:p>
            <a:pPr marL="285750" indent="-285750">
              <a:buFont typeface="Wingdings" panose="05000000000000000000" pitchFamily="2" charset="2"/>
              <a:buChar char="Ø"/>
            </a:pPr>
            <a:endParaRPr lang="en-US" sz="1600" b="1" dirty="0">
              <a:cs typeface="Times New Roman" panose="02020603050405020304" pitchFamily="18" charset="0"/>
            </a:endParaRPr>
          </a:p>
          <a:p>
            <a:pPr marL="285750" indent="-285750">
              <a:buFont typeface="Wingdings" panose="05000000000000000000" pitchFamily="2" charset="2"/>
              <a:buChar char="Ø"/>
            </a:pPr>
            <a:r>
              <a:rPr lang="en-US" sz="1600" b="1" dirty="0">
                <a:cs typeface="Times New Roman" panose="02020603050405020304" pitchFamily="18" charset="0"/>
              </a:rPr>
              <a:t>Unreasonable Confinement or Restraint:  </a:t>
            </a:r>
            <a:r>
              <a:rPr lang="en-US" sz="1600" dirty="0">
                <a:effectLst/>
                <a:ea typeface="Calibri" panose="020F0502020204030204" pitchFamily="34" charset="0"/>
                <a:cs typeface="Times New Roman" panose="02020603050405020304" pitchFamily="18" charset="0"/>
              </a:rPr>
              <a:t>The intentional and unreasonable confinement of</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individual in a locked room,</a:t>
            </a:r>
            <a:r>
              <a:rPr lang="en-US" sz="1600" spc="-2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involuntary separation of</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 individual from</a:t>
            </a:r>
            <a:r>
              <a:rPr lang="en-US" sz="1600" spc="-2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their living</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area,</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use</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on</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a:t>
            </a:r>
            <a:r>
              <a:rPr lang="en-US" sz="1600" spc="-1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individual of</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physical</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restraining devices,</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or</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 provision</a:t>
            </a:r>
            <a:r>
              <a:rPr lang="en-US" sz="1600" spc="-4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of</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unnecessary</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or</a:t>
            </a:r>
            <a:r>
              <a:rPr lang="en-US" sz="1600" spc="-3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excessive medication</a:t>
            </a:r>
            <a:r>
              <a:rPr lang="en-US" sz="1600" spc="-1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to an</a:t>
            </a:r>
            <a:r>
              <a:rPr lang="en-US" sz="1600" spc="-1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individual, but</a:t>
            </a:r>
            <a:r>
              <a:rPr lang="en-US" sz="1600" spc="-1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does</a:t>
            </a:r>
            <a:r>
              <a:rPr lang="en-US" sz="1600" spc="-2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not include the use of</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these methods or</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devices in entities regulated by the department if the methods or</a:t>
            </a:r>
            <a:r>
              <a:rPr lang="en-US" sz="1600" spc="-5"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devices are employed in conformance</a:t>
            </a:r>
            <a:r>
              <a:rPr lang="en-US" sz="1600" spc="-10"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with state and federal standards governing confinement and restraint.</a:t>
            </a:r>
            <a:endParaRPr lang="en-US" sz="1600" dirty="0">
              <a:cs typeface="Times New Roman" panose="02020603050405020304" pitchFamily="18" charset="0"/>
            </a:endParaRPr>
          </a:p>
          <a:p>
            <a:endParaRPr lang="en-US" sz="1600" dirty="0"/>
          </a:p>
        </p:txBody>
      </p:sp>
      <p:cxnSp>
        <p:nvCxnSpPr>
          <p:cNvPr id="7" name="Straight Connector 6"/>
          <p:cNvCxnSpPr>
            <a:cxnSpLocks/>
          </p:cNvCxnSpPr>
          <p:nvPr/>
        </p:nvCxnSpPr>
        <p:spPr>
          <a:xfrm>
            <a:off x="3366655" y="571500"/>
            <a:ext cx="0" cy="5548745"/>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5E22BADF-F8FA-8C6B-69FF-EE2BACF97AED}"/>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7</a:t>
            </a:fld>
            <a:endParaRPr lang="en-US" sz="1100" b="1">
              <a:solidFill>
                <a:schemeClr val="bg1"/>
              </a:solidFill>
            </a:endParaRPr>
          </a:p>
        </p:txBody>
      </p:sp>
      <p:pic>
        <p:nvPicPr>
          <p:cNvPr id="10" name="Picture 9" descr="green-icon_caution">
            <a:extLst>
              <a:ext uri="{FF2B5EF4-FFF2-40B4-BE49-F238E27FC236}">
                <a16:creationId xmlns:a16="http://schemas.microsoft.com/office/drawing/2014/main" id="{E7BC0E5D-D40A-43A0-9EF1-9E4A7C52390C}"/>
              </a:ext>
            </a:extLst>
          </p:cNvPr>
          <p:cNvPicPr>
            <a:picLocks noChangeAspect="1"/>
          </p:cNvPicPr>
          <p:nvPr/>
        </p:nvPicPr>
        <p:blipFill>
          <a:blip r:embed="rId2"/>
          <a:stretch>
            <a:fillRect/>
          </a:stretch>
        </p:blipFill>
        <p:spPr>
          <a:xfrm>
            <a:off x="196850" y="2719487"/>
            <a:ext cx="3201452" cy="3201452"/>
          </a:xfrm>
          <a:prstGeom prst="rect">
            <a:avLst/>
          </a:prstGeom>
        </p:spPr>
      </p:pic>
    </p:spTree>
    <p:extLst>
      <p:ext uri="{BB962C8B-B14F-4D97-AF65-F5344CB8AC3E}">
        <p14:creationId xmlns:p14="http://schemas.microsoft.com/office/powerpoint/2010/main" val="111345615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6849" y="1624759"/>
            <a:ext cx="5605223" cy="467326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600" b="1" i="0" u="none" strike="noStrike" kern="1200" cap="none" spc="0" normalizeH="0" baseline="0" noProof="0" dirty="0">
              <a:ln>
                <a:noFill/>
              </a:ln>
              <a:solidFill>
                <a:prstClr val="black"/>
              </a:solidFill>
              <a:effectLst/>
              <a:uLnTx/>
              <a:uFillTx/>
              <a:latin typeface="Calibri"/>
              <a:cs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1600" b="1" i="0" u="none" strike="noStrike" kern="1200" cap="none" spc="0" normalizeH="0" baseline="0" noProof="0" dirty="0">
                <a:ln>
                  <a:noFill/>
                </a:ln>
                <a:solidFill>
                  <a:prstClr val="black"/>
                </a:solidFill>
                <a:effectLst/>
                <a:uLnTx/>
                <a:uFillTx/>
                <a:latin typeface="Calibri"/>
                <a:cs typeface="Arial"/>
              </a:rPr>
              <a:t>Emergency Use of Restrictive Measures:</a:t>
            </a:r>
            <a:r>
              <a:rPr kumimoji="0" lang="en-US" sz="1600" b="0" i="0" u="none" strike="noStrike" kern="1200" cap="none" spc="0" normalizeH="0" baseline="0" noProof="0" dirty="0">
                <a:ln>
                  <a:noFill/>
                </a:ln>
                <a:solidFill>
                  <a:prstClr val="black"/>
                </a:solidFill>
                <a:effectLst/>
                <a:uLnTx/>
                <a:uFillTx/>
                <a:latin typeface="Calibri"/>
                <a:cs typeface="Arial"/>
              </a:rPr>
              <a:t>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 emergency, as it relates to restrictive measures, means an unanticipated situation has occurred where an individual suddenly engages in dangerous behaviors, placing themselves or others at imminent, significant risk of physical injury.  An emergency restrictive measure also applies to situations the team does not anticipate will occur again.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This may include the appearance of a behavior that has not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happened for years or has not been known to occur before or it could include current behaviors that suddenly and unexpectedly escalate to an intensity the team has not seen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Times New Roman" panose="02020603050405020304" pitchFamily="18" charset="0"/>
              </a:rPr>
              <a:t>Emergency use of seclusion is not permitted and if this occurs, the incident will be categorized as Abuse – Unreasonable confinement or restraint.</a:t>
            </a:r>
          </a:p>
          <a:p>
            <a:pPr>
              <a:lnSpc>
                <a:spcPct val="120000"/>
              </a:lnSpc>
              <a:spcBef>
                <a:spcPts val="1200"/>
              </a:spcBef>
            </a:pPr>
            <a:endParaRPr lang="en-US" sz="1400" dirty="0">
              <a:solidFill>
                <a:schemeClr val="tx1">
                  <a:lumMod val="75000"/>
                  <a:lumOff val="25000"/>
                </a:schemeClr>
              </a:solidFill>
            </a:endParaRPr>
          </a:p>
        </p:txBody>
      </p:sp>
      <p:sp>
        <p:nvSpPr>
          <p:cNvPr id="6" name="Rectangle 5"/>
          <p:cNvSpPr/>
          <p:nvPr/>
        </p:nvSpPr>
        <p:spPr>
          <a:xfrm>
            <a:off x="6554685" y="1611712"/>
            <a:ext cx="4911496" cy="4401205"/>
          </a:xfrm>
          <a:prstGeom prst="rect">
            <a:avLst/>
          </a:prstGeom>
        </p:spPr>
        <p:txBody>
          <a:bodyPr wrap="square">
            <a:spAutoFit/>
          </a:bodyPr>
          <a:lstStyle/>
          <a:p>
            <a:endParaRPr lang="en-US" sz="1400" b="1" dirty="0">
              <a:cs typeface="Calibri" panose="020F0502020204030204" pitchFamily="34" charset="0"/>
            </a:endParaRPr>
          </a:p>
          <a:p>
            <a:pPr marL="457200" indent="-457200">
              <a:buFont typeface="Wingdings" panose="05000000000000000000" pitchFamily="2" charset="2"/>
              <a:buChar char="Ø"/>
            </a:pPr>
            <a:endParaRPr lang="en-US" sz="1400" b="1" dirty="0">
              <a:solidFill>
                <a:schemeClr val="tx1"/>
              </a:solidFill>
              <a:cs typeface="Calibri" panose="020F0502020204030204" pitchFamily="34" charset="0"/>
            </a:endParaRPr>
          </a:p>
          <a:p>
            <a:r>
              <a:rPr lang="en-US" sz="1600" b="1" dirty="0">
                <a:solidFill>
                  <a:schemeClr val="tx1"/>
                </a:solidFill>
                <a:cs typeface="Calibri" panose="020F0502020204030204" pitchFamily="34" charset="0"/>
              </a:rPr>
              <a:t>Unapproved Use of Restrictive Measures:  </a:t>
            </a:r>
            <a:r>
              <a:rPr lang="en-US" sz="1600" b="0" dirty="0">
                <a:solidFill>
                  <a:schemeClr val="tx1"/>
                </a:solidFill>
                <a:effectLst/>
                <a:ea typeface="Calibri" panose="020F0502020204030204" pitchFamily="34" charset="0"/>
                <a:cs typeface="Times New Roman" panose="02020603050405020304" pitchFamily="18" charset="0"/>
              </a:rPr>
              <a:t>Unapproved uses of restrictive measures are when there is a need for a restrictive measure, and the team is gathering information for DHS approval or when the current restrictive measure expired and is still being utilized.  </a:t>
            </a:r>
            <a:br>
              <a:rPr lang="en-US" sz="1600" b="0" dirty="0">
                <a:solidFill>
                  <a:schemeClr val="tx1"/>
                </a:solidFill>
                <a:effectLst/>
                <a:ea typeface="Calibri" panose="020F0502020204030204" pitchFamily="34" charset="0"/>
                <a:cs typeface="Times New Roman" panose="02020603050405020304" pitchFamily="18" charset="0"/>
              </a:rPr>
            </a:br>
            <a:br>
              <a:rPr lang="en-US" sz="1600" b="0" dirty="0">
                <a:solidFill>
                  <a:schemeClr val="tx1"/>
                </a:solidFill>
                <a:effectLst/>
                <a:ea typeface="Calibri" panose="020F0502020204030204" pitchFamily="34" charset="0"/>
                <a:cs typeface="Times New Roman" panose="02020603050405020304" pitchFamily="18" charset="0"/>
              </a:rPr>
            </a:br>
            <a:r>
              <a:rPr kumimoji="0" lang="en-US" sz="1600" b="0" i="0" u="none" strike="noStrike" kern="1200" cap="none" spc="0" normalizeH="0" baseline="0" noProof="0" dirty="0">
                <a:ln>
                  <a:noFill/>
                </a:ln>
                <a:solidFill>
                  <a:prstClr val="black"/>
                </a:solidFill>
                <a:effectLst/>
                <a:uLnTx/>
                <a:uFillTx/>
                <a:cs typeface="Times New Roman" panose="02020603050405020304" pitchFamily="18" charset="0"/>
              </a:rPr>
              <a:t>Unapproved use of seclusion is not permitted and if this occurs, the incident will be categorized as Abuse – Unreasonable confinement</a:t>
            </a:r>
            <a:r>
              <a:rPr lang="en-US" sz="1600" dirty="0">
                <a:solidFill>
                  <a:prstClr val="black"/>
                </a:solidFill>
                <a:cs typeface="Times New Roman" panose="02020603050405020304" pitchFamily="18" charset="0"/>
              </a:rPr>
              <a:t> </a:t>
            </a:r>
            <a:r>
              <a:rPr kumimoji="0" lang="en-US" sz="1600" b="0" i="0" u="none" strike="noStrike" kern="1200" cap="none" spc="0" normalizeH="0" baseline="0" noProof="0" dirty="0">
                <a:ln>
                  <a:noFill/>
                </a:ln>
                <a:solidFill>
                  <a:prstClr val="black"/>
                </a:solidFill>
                <a:effectLst/>
                <a:uLnTx/>
                <a:uFillTx/>
                <a:cs typeface="Times New Roman" panose="02020603050405020304" pitchFamily="18" charset="0"/>
              </a:rPr>
              <a:t>or restraint.</a:t>
            </a:r>
            <a:br>
              <a:rPr kumimoji="0" lang="en-US" sz="1600" b="0" i="0" u="none" strike="noStrike" kern="1200" cap="none" spc="0" normalizeH="0" baseline="0" noProof="0" dirty="0">
                <a:ln>
                  <a:noFill/>
                </a:ln>
                <a:solidFill>
                  <a:prstClr val="black"/>
                </a:solidFill>
                <a:effectLst/>
                <a:uLnTx/>
                <a:uFillTx/>
                <a:cs typeface="Times New Roman" panose="02020603050405020304" pitchFamily="18" charset="0"/>
              </a:rPr>
            </a:br>
            <a:br>
              <a:rPr kumimoji="0" lang="en-US" sz="1400" b="0" i="0" u="none" strike="noStrike" kern="1200" cap="none" spc="0" normalizeH="0" baseline="0" noProof="0" dirty="0">
                <a:ln>
                  <a:noFill/>
                </a:ln>
                <a:solidFill>
                  <a:prstClr val="black"/>
                </a:solidFill>
                <a:effectLst/>
                <a:uLnTx/>
                <a:uFillTx/>
                <a:cs typeface="Times New Roman" panose="02020603050405020304" pitchFamily="18" charset="0"/>
              </a:rPr>
            </a:br>
            <a:br>
              <a:rPr kumimoji="0" lang="en-US" sz="1400" b="0" i="0" u="none" strike="noStrike" kern="1200" cap="none" spc="0" normalizeH="0" baseline="0" noProof="0" dirty="0">
                <a:ln>
                  <a:noFill/>
                </a:ln>
                <a:solidFill>
                  <a:prstClr val="black"/>
                </a:solidFill>
                <a:effectLst/>
                <a:uLnTx/>
                <a:uFillTx/>
                <a:cs typeface="Times New Roman" panose="02020603050405020304" pitchFamily="18" charset="0"/>
              </a:rPr>
            </a:b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Times New Roman" panose="02020603050405020304" pitchFamily="18" charset="0"/>
              </a:rPr>
            </a:b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Times New Roman" panose="02020603050405020304" pitchFamily="18" charset="0"/>
              </a:rPr>
            </a:br>
            <a:b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Times New Roman" panose="02020603050405020304" pitchFamily="18" charset="0"/>
              </a:rPr>
            </a:br>
            <a:endParaRPr lang="en-US" sz="1600" dirty="0"/>
          </a:p>
          <a:p>
            <a:endParaRPr lang="en-US" sz="1600" dirty="0"/>
          </a:p>
        </p:txBody>
      </p:sp>
      <p:cxnSp>
        <p:nvCxnSpPr>
          <p:cNvPr id="7" name="Straight Connector 6"/>
          <p:cNvCxnSpPr>
            <a:cxnSpLocks/>
          </p:cNvCxnSpPr>
          <p:nvPr/>
        </p:nvCxnSpPr>
        <p:spPr>
          <a:xfrm>
            <a:off x="6096000" y="1986682"/>
            <a:ext cx="0" cy="3749236"/>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9703D003-838F-795E-F765-005A6623BD73}"/>
              </a:ext>
            </a:extLst>
          </p:cNvPr>
          <p:cNvSpPr>
            <a:spLocks noGrp="1"/>
          </p:cNvSpPr>
          <p:nvPr>
            <p:ph type="sldNum" sz="quarter" idx="12"/>
          </p:nvPr>
        </p:nvSpPr>
        <p:spPr/>
        <p:txBody>
          <a:bodyPr/>
          <a:lstStyle/>
          <a:p>
            <a:pPr algn="ctr"/>
            <a:fld id="{A3A9F576-F1D8-49B8-83CF-11DF56ACFE98}" type="slidenum">
              <a:rPr lang="en-US" sz="1100" b="1" smtClean="0">
                <a:solidFill>
                  <a:schemeClr val="bg1"/>
                </a:solidFill>
              </a:rPr>
              <a:pPr algn="ctr"/>
              <a:t>8</a:t>
            </a:fld>
            <a:endParaRPr lang="en-US" sz="1100" b="1">
              <a:solidFill>
                <a:schemeClr val="bg1"/>
              </a:solidFill>
            </a:endParaRPr>
          </a:p>
        </p:txBody>
      </p:sp>
      <p:sp>
        <p:nvSpPr>
          <p:cNvPr id="10" name="TextBox 9">
            <a:extLst>
              <a:ext uri="{FF2B5EF4-FFF2-40B4-BE49-F238E27FC236}">
                <a16:creationId xmlns:a16="http://schemas.microsoft.com/office/drawing/2014/main" id="{F7F2A392-5F30-56FC-0AB7-75F66B8B75EE}"/>
              </a:ext>
            </a:extLst>
          </p:cNvPr>
          <p:cNvSpPr txBox="1"/>
          <p:nvPr/>
        </p:nvSpPr>
        <p:spPr>
          <a:xfrm>
            <a:off x="2157274" y="701428"/>
            <a:ext cx="8336138" cy="954107"/>
          </a:xfrm>
          <a:prstGeom prst="rect">
            <a:avLst/>
          </a:prstGeom>
          <a:noFill/>
        </p:spPr>
        <p:txBody>
          <a:bodyPr wrap="square" rtlCol="0">
            <a:spAutoFit/>
          </a:bodyPr>
          <a:lstStyle/>
          <a:p>
            <a:pPr lvl="0">
              <a:defRPr/>
            </a:pPr>
            <a:r>
              <a:rPr kumimoji="0" lang="en-US" sz="2000" b="1" i="0" u="none" strike="noStrike" kern="1200" cap="none" spc="0" normalizeH="0" baseline="0" noProof="0" dirty="0">
                <a:ln>
                  <a:noFill/>
                </a:ln>
                <a:solidFill>
                  <a:srgbClr val="AE0061"/>
                </a:solidFill>
                <a:effectLst/>
                <a:uLnTx/>
                <a:uFillTx/>
                <a:latin typeface="Calibri" panose="020F0502020204030204"/>
                <a:ea typeface="+mn-ea"/>
                <a:cs typeface="+mn-cs"/>
              </a:rPr>
              <a:t>Restrictive Measures</a:t>
            </a:r>
            <a:r>
              <a:rPr lang="en-US" dirty="0">
                <a:solidFill>
                  <a:prstClr val="black"/>
                </a:solidFill>
                <a:ea typeface="Times New Roman" panose="02020603050405020304" pitchFamily="18" charset="0"/>
                <a:cs typeface="Arial"/>
              </a:rPr>
              <a:t> include any type of manual restraint, isolation, seclusion, protective equipment, medical procedure restraint, or restraint to allow healing. For more information see the </a:t>
            </a:r>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Restrictive Measures Guidelines and Standards, P-02572</a:t>
            </a:r>
            <a:endPar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33928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2" y="97969"/>
            <a:ext cx="3498367" cy="5262979"/>
          </a:xfrm>
          <a:prstGeom prst="rect">
            <a:avLst/>
          </a:prstGeom>
        </p:spPr>
        <p:txBody>
          <a:bodyPr wrap="square">
            <a:spAutoFit/>
          </a:bodyPr>
          <a:lstStyle/>
          <a:p>
            <a:endParaRPr lang="en-US" sz="1400" dirty="0"/>
          </a:p>
          <a:p>
            <a:pPr marL="285750" indent="-285750">
              <a:buFont typeface="Wingdings" panose="05000000000000000000" pitchFamily="2" charset="2"/>
              <a:buChar char="Ø"/>
            </a:pPr>
            <a:r>
              <a:rPr lang="en-US" sz="1400" b="1" dirty="0"/>
              <a:t>Financial Exploitation:</a:t>
            </a:r>
            <a:r>
              <a:rPr lang="en-US" sz="1400" dirty="0"/>
              <a:t>  Includes any of the following acts:</a:t>
            </a:r>
          </a:p>
          <a:p>
            <a:pPr lvl="2"/>
            <a:r>
              <a:rPr lang="en-US" sz="1400" dirty="0"/>
              <a:t>a)  Fraud, enticement or coercion; </a:t>
            </a:r>
          </a:p>
          <a:p>
            <a:pPr lvl="2"/>
            <a:r>
              <a:rPr lang="en-US" sz="1400" dirty="0"/>
              <a:t>b)  Theft; </a:t>
            </a:r>
          </a:p>
          <a:p>
            <a:pPr lvl="2"/>
            <a:r>
              <a:rPr lang="en-US" sz="1400" dirty="0"/>
              <a:t>c)  Misconduct by a fiscal agent; </a:t>
            </a:r>
          </a:p>
          <a:p>
            <a:pPr lvl="2"/>
            <a:r>
              <a:rPr lang="en-US" sz="1400" dirty="0"/>
              <a:t>d)  Identity theft;</a:t>
            </a:r>
          </a:p>
          <a:p>
            <a:pPr lvl="2"/>
            <a:r>
              <a:rPr lang="en-US" sz="1400" dirty="0"/>
              <a:t>e)  Unauthorized use of the identity of a company or agency; </a:t>
            </a:r>
          </a:p>
          <a:p>
            <a:pPr lvl="2"/>
            <a:r>
              <a:rPr lang="en-US" sz="1400" dirty="0"/>
              <a:t>f)  Forgery; or</a:t>
            </a:r>
          </a:p>
          <a:p>
            <a:pPr lvl="2"/>
            <a:r>
              <a:rPr lang="en-US" sz="1400" dirty="0"/>
              <a:t>g) Unauthorized use of financial transaction cards including credit, debit, ATM and similar cards.</a:t>
            </a:r>
          </a:p>
          <a:p>
            <a:pPr lvl="2"/>
            <a:endParaRPr lang="en-US" sz="1400" dirty="0"/>
          </a:p>
          <a:p>
            <a:pPr marL="285750" indent="-285750">
              <a:buFont typeface="Wingdings" panose="05000000000000000000" pitchFamily="2" charset="2"/>
              <a:buChar char="Ø"/>
            </a:pPr>
            <a:r>
              <a:rPr lang="en-US" sz="1400" b="1" dirty="0"/>
              <a:t>Exploitation:  </a:t>
            </a:r>
            <a:r>
              <a:rPr lang="en-US" sz="1400" dirty="0">
                <a:solidFill>
                  <a:srgbClr val="444444"/>
                </a:solidFill>
                <a:effectLst/>
                <a:ea typeface="Times New Roman" panose="02020603050405020304" pitchFamily="18" charset="0"/>
              </a:rPr>
              <a:t>Taking advantage of a member for personal gain through the use of manipulation, intimidation, threats, or coercion. This could include, for example, human trafficking, forced labor, forced criminality, slavery, coercion, blackmail and sexual exploitation.</a:t>
            </a:r>
          </a:p>
          <a:p>
            <a:endParaRPr lang="en-US" sz="1400" b="1" dirty="0"/>
          </a:p>
        </p:txBody>
      </p:sp>
      <p:sp>
        <p:nvSpPr>
          <p:cNvPr id="6" name="Rectangle 5"/>
          <p:cNvSpPr/>
          <p:nvPr/>
        </p:nvSpPr>
        <p:spPr>
          <a:xfrm>
            <a:off x="3879370" y="609600"/>
            <a:ext cx="3569532" cy="702949"/>
          </a:xfrm>
          <a:prstGeom prst="rect">
            <a:avLst/>
          </a:prstGeom>
        </p:spPr>
        <p:txBody>
          <a:bodyPr wrap="square">
            <a:spAutoFit/>
          </a:bodyPr>
          <a:lstStyle/>
          <a:p>
            <a:pPr marL="457200" lvl="0" indent="-457200">
              <a:buFont typeface="Wingdings" panose="05000000000000000000" pitchFamily="2" charset="2"/>
              <a:buChar char="Ø"/>
            </a:pPr>
            <a:endParaRPr lang="en-US" sz="1400" b="1"/>
          </a:p>
          <a:p>
            <a:pPr>
              <a:lnSpc>
                <a:spcPct val="120000"/>
              </a:lnSpc>
              <a:spcBef>
                <a:spcPts val="1200"/>
              </a:spcBef>
            </a:pPr>
            <a:endParaRPr lang="en-US" sz="1400">
              <a:solidFill>
                <a:schemeClr val="tx1">
                  <a:lumMod val="75000"/>
                  <a:lumOff val="25000"/>
                </a:schemeClr>
              </a:solidFill>
            </a:endParaRPr>
          </a:p>
        </p:txBody>
      </p:sp>
      <p:sp>
        <p:nvSpPr>
          <p:cNvPr id="7" name="Rectangle 6"/>
          <p:cNvSpPr/>
          <p:nvPr/>
        </p:nvSpPr>
        <p:spPr>
          <a:xfrm>
            <a:off x="7672563" y="201878"/>
            <a:ext cx="4349718" cy="6124754"/>
          </a:xfrm>
          <a:prstGeom prst="rect">
            <a:avLst/>
          </a:prstGeom>
        </p:spPr>
        <p:txBody>
          <a:bodyPr wrap="square">
            <a:spAutoFit/>
          </a:bodyPr>
          <a:lstStyle/>
          <a:p>
            <a:pPr marL="285750" lvl="0" indent="-285750">
              <a:buFont typeface="Wingdings" panose="05000000000000000000" pitchFamily="2" charset="2"/>
              <a:buChar char="Ø"/>
            </a:pPr>
            <a:r>
              <a:rPr lang="en-US" sz="1400" b="1" dirty="0"/>
              <a:t>Missing Person:  </a:t>
            </a:r>
            <a:r>
              <a:rPr lang="en-US" sz="1400" dirty="0"/>
              <a:t>When a member’s whereabouts are or were unknown and one or more of the following apply:</a:t>
            </a:r>
          </a:p>
          <a:p>
            <a:pPr marL="742950" lvl="1" indent="-285750">
              <a:buFont typeface="Wingdings" panose="05000000000000000000" pitchFamily="2" charset="2"/>
              <a:buChar char="ü"/>
            </a:pPr>
            <a:r>
              <a:rPr lang="en-US" sz="1400" dirty="0"/>
              <a:t>The member has a legal decision maker.</a:t>
            </a:r>
          </a:p>
          <a:p>
            <a:pPr marL="742950" lvl="1" indent="-285750">
              <a:buFont typeface="Wingdings" panose="05000000000000000000" pitchFamily="2" charset="2"/>
              <a:buChar char="ü"/>
            </a:pPr>
            <a:r>
              <a:rPr lang="en-US" sz="1400" dirty="0"/>
              <a:t>The member is under protective placement.</a:t>
            </a:r>
            <a:endParaRPr lang="en-US" sz="1400" b="1" dirty="0"/>
          </a:p>
          <a:p>
            <a:pPr marL="742950" lvl="1" indent="-285750">
              <a:buFont typeface="Wingdings" panose="05000000000000000000" pitchFamily="2" charset="2"/>
              <a:buChar char="ü"/>
            </a:pPr>
            <a:r>
              <a:rPr lang="en-US" sz="1400" dirty="0"/>
              <a:t>The member lives in a residential facility.</a:t>
            </a:r>
          </a:p>
          <a:p>
            <a:pPr marL="742950" lvl="1" indent="-285750">
              <a:buFont typeface="Wingdings" panose="05000000000000000000" pitchFamily="2" charset="2"/>
              <a:buChar char="ü"/>
            </a:pPr>
            <a:r>
              <a:rPr lang="en-US" sz="1400" dirty="0"/>
              <a:t>The member is considered vulnerable high risk.</a:t>
            </a:r>
            <a:endParaRPr lang="en-US" sz="1400" b="1" dirty="0"/>
          </a:p>
          <a:p>
            <a:pPr marL="742950" lvl="1" indent="-285750">
              <a:buFont typeface="Wingdings" panose="05000000000000000000" pitchFamily="2" charset="2"/>
              <a:buChar char="ü"/>
            </a:pPr>
            <a:r>
              <a:rPr lang="en-US" sz="1400" dirty="0"/>
              <a:t>The MCO believes the member’s health and safety is/was at risk.</a:t>
            </a:r>
          </a:p>
          <a:p>
            <a:pPr marL="742950" lvl="1" indent="-285750">
              <a:buFont typeface="Wingdings" panose="05000000000000000000" pitchFamily="2" charset="2"/>
              <a:buChar char="ü"/>
            </a:pPr>
            <a:r>
              <a:rPr lang="en-US" sz="1400" dirty="0"/>
              <a:t>The area is experiencing potentially life-threatening weather conditions.</a:t>
            </a:r>
          </a:p>
          <a:p>
            <a:pPr marL="742950" lvl="1" indent="-285750">
              <a:buFont typeface="Wingdings" panose="05000000000000000000" pitchFamily="2" charset="2"/>
              <a:buChar char="ü"/>
            </a:pPr>
            <a:r>
              <a:rPr lang="en-US" sz="1400" dirty="0"/>
              <a:t>The member experienced injury or illness while missing.</a:t>
            </a:r>
          </a:p>
          <a:p>
            <a:endParaRPr lang="en-US" sz="1400" b="1" dirty="0"/>
          </a:p>
          <a:p>
            <a:pPr marL="285750" indent="-285750">
              <a:buFont typeface="Wingdings" panose="05000000000000000000" pitchFamily="2" charset="2"/>
              <a:buChar char="Ø"/>
            </a:pPr>
            <a:r>
              <a:rPr lang="en-US" sz="1400" b="1" dirty="0"/>
              <a:t>Other:    </a:t>
            </a:r>
            <a:r>
              <a:rPr lang="en-US" sz="1400" dirty="0">
                <a:solidFill>
                  <a:srgbClr val="444444"/>
                </a:solidFill>
                <a:effectLst/>
                <a:ea typeface="Times New Roman" panose="02020603050405020304" pitchFamily="18" charset="0"/>
              </a:rPr>
              <a:t>An accident, injury, illness, death, or unplanned law enforcement involvement that cannot be captured in any other incident type. These incidents should be those that are unexplained, unusual, or around which suspicious circumstances exist and resulted in a moderate or severe illness/injury. This may include, but is not limited to, motor vehicle accident, fire, flood, explosion, natural disaster, injury of unknown origin, choking, poisoning, gun violence, homicide, unsigned death certificate, or other type of accident or situation not otherwise listed. </a:t>
            </a:r>
          </a:p>
          <a:p>
            <a:endParaRPr lang="en-US" sz="1400" b="1" dirty="0"/>
          </a:p>
        </p:txBody>
      </p:sp>
      <p:cxnSp>
        <p:nvCxnSpPr>
          <p:cNvPr id="8" name="Straight Connector 7"/>
          <p:cNvCxnSpPr/>
          <p:nvPr/>
        </p:nvCxnSpPr>
        <p:spPr>
          <a:xfrm flipH="1">
            <a:off x="3879369" y="789708"/>
            <a:ext cx="0" cy="5666509"/>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7533184" y="740652"/>
            <a:ext cx="0" cy="5715565"/>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58F53F4-BEAE-B80F-6E3F-3E4FBBD1B2D8}"/>
              </a:ext>
            </a:extLst>
          </p:cNvPr>
          <p:cNvSpPr txBox="1"/>
          <p:nvPr/>
        </p:nvSpPr>
        <p:spPr>
          <a:xfrm>
            <a:off x="4103030" y="294332"/>
            <a:ext cx="3206491" cy="5230663"/>
          </a:xfrm>
          <a:prstGeom prst="rect">
            <a:avLst/>
          </a:prstGeom>
          <a:noFill/>
        </p:spPr>
        <p:txBody>
          <a:bodyPr wrap="square">
            <a:spAutoFit/>
          </a:bodyPr>
          <a:lstStyle/>
          <a:p>
            <a:pPr marL="285750" marR="0" indent="-285750">
              <a:lnSpc>
                <a:spcPct val="107000"/>
              </a:lnSpc>
              <a:spcBef>
                <a:spcPts val="0"/>
              </a:spcBef>
              <a:spcAft>
                <a:spcPts val="1200"/>
              </a:spcAft>
              <a:buFont typeface="Wingdings" panose="05000000000000000000" pitchFamily="2" charset="2"/>
              <a:buChar char="Ø"/>
            </a:pPr>
            <a:r>
              <a:rPr lang="en-US" sz="1400" b="1" dirty="0">
                <a:effectLst/>
                <a:ea typeface="Times New Roman" panose="02020603050405020304" pitchFamily="18" charset="0"/>
              </a:rPr>
              <a:t>Medication Error:</a:t>
            </a:r>
            <a:r>
              <a:rPr lang="en-US" sz="1400" dirty="0">
                <a:effectLst/>
                <a:ea typeface="Times New Roman" panose="02020603050405020304" pitchFamily="18" charset="0"/>
              </a:rPr>
              <a:t>  Any time a member does not receive their medication as prescribed that resulted in a moderate or severe injury/illness. This includes wrong medication, wrong dosage, wrong timing, omission, wrong route, and wrong technique. </a:t>
            </a:r>
            <a:r>
              <a:rPr lang="en-US" sz="1400" i="1" dirty="0">
                <a:effectLst/>
                <a:ea typeface="Times New Roman" panose="02020603050405020304" pitchFamily="18" charset="0"/>
              </a:rPr>
              <a:t>See Self-Neglect incident type for members refusing medication, not taking medication as prescribed, or accidental overdose of medication.</a:t>
            </a:r>
          </a:p>
          <a:p>
            <a:pPr marL="285750" indent="-285750">
              <a:lnSpc>
                <a:spcPct val="107000"/>
              </a:lnSpc>
              <a:spcAft>
                <a:spcPts val="1200"/>
              </a:spcAft>
              <a:buFont typeface="Wingdings" panose="05000000000000000000" pitchFamily="2" charset="2"/>
              <a:buChar char="Ø"/>
            </a:pPr>
            <a:r>
              <a:rPr lang="en-US" sz="1400" b="1" dirty="0">
                <a:ea typeface="Times New Roman" panose="02020603050405020304" pitchFamily="18" charset="0"/>
              </a:rPr>
              <a:t>Fall:  </a:t>
            </a:r>
            <a:r>
              <a:rPr lang="en-US" sz="1400" dirty="0">
                <a:effectLst/>
                <a:ea typeface="Times New Roman" panose="02020603050405020304" pitchFamily="18" charset="0"/>
              </a:rPr>
              <a:t>An action where a member inadvertently descended to a lower level by losing control, losing balance, or collapsing that resulted in moderate to severe injury or illness directly related to the fall.  A fall can be from a standing, sitting, or lying down position.</a:t>
            </a:r>
          </a:p>
          <a:p>
            <a:pPr marL="285750" marR="0" indent="-285750">
              <a:lnSpc>
                <a:spcPct val="107000"/>
              </a:lnSpc>
              <a:spcBef>
                <a:spcPts val="0"/>
              </a:spcBef>
              <a:spcAft>
                <a:spcPts val="1200"/>
              </a:spcAft>
              <a:buFont typeface="Wingdings" panose="05000000000000000000" pitchFamily="2" charset="2"/>
              <a:buChar char="Ø"/>
            </a:pPr>
            <a:endParaRPr lang="en-US" sz="1400" b="1" dirty="0">
              <a:effectLst/>
              <a:ea typeface="Times New Roman" panose="02020603050405020304" pitchFamily="18" charset="0"/>
            </a:endParaRPr>
          </a:p>
        </p:txBody>
      </p:sp>
      <p:sp>
        <p:nvSpPr>
          <p:cNvPr id="4" name="Footer Placeholder 1">
            <a:extLst>
              <a:ext uri="{FF2B5EF4-FFF2-40B4-BE49-F238E27FC236}">
                <a16:creationId xmlns:a16="http://schemas.microsoft.com/office/drawing/2014/main" id="{873E03AA-0B19-4D36-E3EA-2F30CCC44520}"/>
              </a:ext>
            </a:extLst>
          </p:cNvPr>
          <p:cNvSpPr txBox="1">
            <a:spLocks/>
          </p:cNvSpPr>
          <p:nvPr/>
        </p:nvSpPr>
        <p:spPr>
          <a:xfrm>
            <a:off x="6437449" y="6434518"/>
            <a:ext cx="3819206" cy="26517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dirty="0"/>
              <a:t>Revised: 06.16.2026</a:t>
            </a:r>
          </a:p>
        </p:txBody>
      </p:sp>
      <p:sp>
        <p:nvSpPr>
          <p:cNvPr id="11" name="Slide Number Placeholder 10">
            <a:extLst>
              <a:ext uri="{FF2B5EF4-FFF2-40B4-BE49-F238E27FC236}">
                <a16:creationId xmlns:a16="http://schemas.microsoft.com/office/drawing/2014/main" id="{C10FCA47-92D2-900D-0147-E8814B22A4BB}"/>
              </a:ext>
            </a:extLst>
          </p:cNvPr>
          <p:cNvSpPr>
            <a:spLocks noGrp="1"/>
          </p:cNvSpPr>
          <p:nvPr>
            <p:ph type="sldNum" sz="quarter" idx="4294967295"/>
          </p:nvPr>
        </p:nvSpPr>
        <p:spPr>
          <a:xfrm flipH="1">
            <a:off x="196850" y="6434518"/>
            <a:ext cx="347472" cy="265176"/>
          </a:xfrm>
        </p:spPr>
        <p:txBody>
          <a:bodyPr/>
          <a:lstStyle/>
          <a:p>
            <a:pPr algn="ctr"/>
            <a:fld id="{A3A9F576-F1D8-49B8-83CF-11DF56ACFE98}" type="slidenum">
              <a:rPr lang="en-US" sz="1100" b="1" smtClean="0">
                <a:solidFill>
                  <a:schemeClr val="bg1"/>
                </a:solidFill>
              </a:rPr>
              <a:pPr algn="ctr"/>
              <a:t>9</a:t>
            </a:fld>
            <a:endParaRPr lang="en-US" sz="1100" b="1">
              <a:solidFill>
                <a:schemeClr val="bg1"/>
              </a:solidFill>
            </a:endParaRPr>
          </a:p>
        </p:txBody>
      </p:sp>
    </p:spTree>
    <p:extLst>
      <p:ext uri="{BB962C8B-B14F-4D97-AF65-F5344CB8AC3E}">
        <p14:creationId xmlns:p14="http://schemas.microsoft.com/office/powerpoint/2010/main" val="366038056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8.12.12"/>
  <p:tag name="AS_TITLE" val="Aspose.Slides for .NET 4.0"/>
  <p:tag name="AS_VERSION" val="18.12"/>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Track Document" ma:contentTypeID="0x0101009157C1A6D0D59C47B48B1FC3398EDBE900DCEE444BEF8B3A44BBA8ECD382CEA6C3" ma:contentTypeVersion="73" ma:contentTypeDescription="" ma:contentTypeScope="" ma:versionID="7143ba2e6ba7814c1275d10f276fdf22">
  <xsd:schema xmlns:xsd="http://www.w3.org/2001/XMLSchema" xmlns:xs="http://www.w3.org/2001/XMLSchema" xmlns:p="http://schemas.microsoft.com/office/2006/metadata/properties" xmlns:ns1="http://schemas.microsoft.com/sharepoint/v3" xmlns:ns2="603671a4-56b2-4866-8a0d-e4473979dcc8" xmlns:ns3="1412f9dc-b5d1-4d39-9035-c690fcb5cb0a" targetNamespace="http://schemas.microsoft.com/office/2006/metadata/properties" ma:root="true" ma:fieldsID="2bfd65bb32f91d0825a2b9f7c5651965" ns1:_="" ns2:_="" ns3:_="">
    <xsd:import namespace="http://schemas.microsoft.com/sharepoint/v3"/>
    <xsd:import namespace="603671a4-56b2-4866-8a0d-e4473979dcc8"/>
    <xsd:import namespace="1412f9dc-b5d1-4d39-9035-c690fcb5cb0a"/>
    <xsd:element name="properties">
      <xsd:complexType>
        <xsd:sequence>
          <xsd:element name="documentManagement">
            <xsd:complexType>
              <xsd:all>
                <xsd:element ref="ns2:DocuTrackAuthor" minOccurs="0"/>
                <xsd:element ref="ns2:DocuTrackCollaborators" minOccurs="0"/>
                <xsd:element ref="ns2:DocuTrackCategories" minOccurs="0"/>
                <xsd:element ref="ns2:DocuTrackDepartment" minOccurs="0"/>
                <xsd:element ref="ns2:DocuTrackDiscussionNotes" minOccurs="0"/>
                <xsd:element ref="ns2:DocuTrackApprovers" minOccurs="0"/>
                <xsd:element ref="ns2:DocuTrackShowOnIntranet" minOccurs="0"/>
                <xsd:element ref="ns2:DocuTrackDHSApprovalRequired" minOccurs="0"/>
                <xsd:element ref="ns2:DocuTrackStatus" minOccurs="0"/>
                <xsd:element ref="ns2:_dlc_DocIdUrl" minOccurs="0"/>
                <xsd:element ref="ns2:DocuTrackPublicationDate" minOccurs="0"/>
                <xsd:element ref="ns2:DocuTrackArchiveDate" minOccurs="0"/>
                <xsd:element ref="ns2:DocuTrackExpiresDate" minOccurs="0"/>
                <xsd:element ref="ns2:DocuTrackLearnersStatus" minOccurs="0"/>
                <xsd:element ref="ns2:DocuTrackApproversStatus" minOccurs="0"/>
                <xsd:element ref="ns2:DocuTrackLearners" minOccurs="0"/>
                <xsd:element ref="ns2:DocuTrackDHSApprovalDate" minOccurs="0"/>
                <xsd:element ref="ns2:DocuTrackLearnerAcknowledgementDays" minOccurs="0"/>
                <xsd:element ref="ns3:isMigrated" minOccurs="0"/>
                <xsd:element ref="ns2:DocuTrackCollaboratorsStatus" minOccurs="0"/>
                <xsd:element ref="ns2:DocuTrackKeyword" minOccurs="0"/>
                <xsd:element ref="ns3:MediaServiceSearchProperties" minOccurs="0"/>
                <xsd:element ref="ns2:DocuTrackApproverStatus" minOccurs="0"/>
                <xsd:element ref="ns3:MediaServiceMetadata" minOccurs="0"/>
                <xsd:element ref="ns3:MediaServiceFastMetadata" minOccurs="0"/>
                <xsd:element ref="ns1:_ip_UnifiedCompliancePolicyProperties" minOccurs="0"/>
                <xsd:element ref="ns1:_ip_UnifiedCompliancePolicyUIAction" minOccurs="0"/>
                <xsd:element ref="ns2:_dlc_DocId" minOccurs="0"/>
                <xsd:element ref="ns2:DocuTrackViewers"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3" nillable="true" ma:displayName="Unified Compliance Policy Properties" ma:hidden="true" ma:internalName="_ip_UnifiedCompliancePolicyProperties" ma:readOnly="false">
      <xsd:simpleType>
        <xsd:restriction base="dms:Note"/>
      </xsd:simpleType>
    </xsd:element>
    <xsd:element name="_ip_UnifiedCompliancePolicyUIAction" ma:index="34"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3671a4-56b2-4866-8a0d-e4473979dcc8" elementFormDefault="qualified">
    <xsd:import namespace="http://schemas.microsoft.com/office/2006/documentManagement/types"/>
    <xsd:import namespace="http://schemas.microsoft.com/office/infopath/2007/PartnerControls"/>
    <xsd:element name="DocuTrackAuthor" ma:index="1" nillable="true" ma:displayName="DT Author" ma:list="UserInfo" ma:SharePointGroup="0" ma:internalName="DocuTrackAuth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TrackCollaborators" ma:index="2" nillable="true" ma:displayName="DT Collaborators" ma:description="The Collaborator(s), if any, in the DocuTrack process" ma:list="UserInfo" ma:SearchPeopleOnly="false" ma:SharePointGroup="0" ma:internalName="DocuTrackCollaborato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TrackCategories" ma:index="3" nillable="true" ma:displayName="DT Categories" ma:description="Categories documents for filtered display; can be changed at any time" ma:format="Dropdown" ma:internalName="DocuTrackCategories" ma:readOnly="false">
      <xsd:simpleType>
        <xsd:restriction base="dms:Choice">
          <xsd:enumeration value="CM support Handbook"/>
          <xsd:enumeration value="FAQs"/>
          <xsd:enumeration value="Forms"/>
          <xsd:enumeration value="Guidelines"/>
          <xsd:enumeration value="Handbooks and Manuals"/>
          <xsd:enumeration value="Informational Aids"/>
          <xsd:enumeration value="Marketing Materials"/>
          <xsd:enumeration value="Policies"/>
          <xsd:enumeration value="Processes and Procedures"/>
          <xsd:enumeration value="Reports and Plans"/>
          <xsd:enumeration value="Templates"/>
        </xsd:restriction>
      </xsd:simpleType>
    </xsd:element>
    <xsd:element name="DocuTrackDepartment" ma:index="4" nillable="true" ma:displayName="DT Department" ma:description="Unless it has been manually set by the Content Creator, this field is set to the DocuTrack Owner's department during the Sent to Writers Flow" ma:format="Dropdown" ma:internalName="DocuTrackDepartment" ma:readOnly="false">
      <xsd:simpleType>
        <xsd:restriction base="dms:Choice">
          <xsd:enumeration value="Administration"/>
          <xsd:enumeration value="Care Management"/>
          <xsd:enumeration value="Community Resources"/>
          <xsd:enumeration value="Consultants"/>
          <xsd:enumeration value="Finance"/>
          <xsd:enumeration value="Information Technology"/>
          <xsd:enumeration value="Innovation"/>
          <xsd:enumeration value="Legal"/>
          <xsd:enumeration value="Member Experience"/>
          <xsd:enumeration value="Quality Improvement"/>
          <xsd:enumeration value="TLC"/>
          <xsd:enumeration value="Provider Relations"/>
        </xsd:restriction>
      </xsd:simpleType>
    </xsd:element>
    <xsd:element name="DocuTrackDiscussionNotes" ma:index="5" nillable="true" ma:displayName="DT Discussion Notes" ma:description="Freeform discussion about the associated document" ma:internalName="DocuTrackDiscussionNotes" ma:readOnly="false">
      <xsd:simpleType>
        <xsd:restriction base="dms:Note"/>
      </xsd:simpleType>
    </xsd:element>
    <xsd:element name="DocuTrackApprovers" ma:index="6" nillable="true" ma:displayName="DT Approvers" ma:description="Zero or more Approver(s) of the document" ma:list="UserInfo" ma:SearchPeopleOnly="false" ma:SharePointGroup="0" ma:internalName="DocuTrackApprove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TrackShowOnIntranet" ma:index="7" nillable="true" ma:displayName="DT Show on Intranet" ma:default="1" ma:description="Only show on the Intranet if this is set to Yes (the default)" ma:internalName="DocuTrackShowOnIntranet" ma:readOnly="false">
      <xsd:simpleType>
        <xsd:restriction base="dms:Boolean"/>
      </xsd:simpleType>
    </xsd:element>
    <xsd:element name="DocuTrackDHSApprovalRequired" ma:index="8" nillable="true" ma:displayName="DT DHS Approval Required" ma:default="0" ma:internalName="DocuTrackDHSApprovalRequired" ma:readOnly="false">
      <xsd:simpleType>
        <xsd:restriction base="dms:Boolean"/>
      </xsd:simpleType>
    </xsd:element>
    <xsd:element name="DocuTrackStatus" ma:index="9" nillable="true" ma:displayName="DT Status" ma:default="Draft" ma:description="Manages the overall document approval process" ma:format="Dropdown" ma:internalName="DocuTrackStatus" ma:readOnly="false">
      <xsd:simpleType>
        <xsd:restriction base="dms:Choice">
          <xsd:enumeration value="Draft"/>
          <xsd:enumeration value="Approving"/>
          <xsd:enumeration value="Approved"/>
          <xsd:enumeration value="Collaborating"/>
          <xsd:enumeration value="Published"/>
          <xsd:enumeration value="Expired"/>
        </xsd:restriction>
      </xsd:simpleType>
    </xsd:element>
    <xsd:element name="_dlc_DocIdUrl" ma:index="10"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ocuTrackPublicationDate" ma:index="12" nillable="true" ma:displayName="DT Publication Date" ma:description="Date that this document was last approved and published as a Major Version" ma:format="DateOnly" ma:hidden="true" ma:internalName="DocuTrackPublicationDate" ma:readOnly="false">
      <xsd:simpleType>
        <xsd:restriction base="dms:DateTime"/>
      </xsd:simpleType>
    </xsd:element>
    <xsd:element name="DocuTrackArchiveDate" ma:index="13" nillable="true" ma:displayName="DT Archive Date" ma:description="Empty until a document is archived; set to Today by the Sent to Archive Flow" ma:format="DateOnly" ma:hidden="true" ma:internalName="DocuTrackArchiveDate" ma:readOnly="false">
      <xsd:simpleType>
        <xsd:restriction base="dms:DateTime"/>
      </xsd:simpleType>
    </xsd:element>
    <xsd:element name="DocuTrackExpiresDate" ma:index="14" nillable="true" ma:displayName="DT Expires Date" ma:description="Identifies the last date that this document should be displayed to the world; if used it is calculated and set by the Set as Approved Flow" ma:format="DateOnly" ma:hidden="true" ma:indexed="true" ma:internalName="DocuTrackExpiresDate" ma:readOnly="false">
      <xsd:simpleType>
        <xsd:restriction base="dms:DateTime"/>
      </xsd:simpleType>
    </xsd:element>
    <xsd:element name="DocuTrackLearnersStatus" ma:index="15" nillable="true" ma:displayName="DT Learners Status" ma:default="Waiting" ma:description="Approval statuses for Learners in the DocuTrack process" ma:format="Dropdown" ma:hidden="true" ma:internalName="DocuTrackLearnersStatus" ma:readOnly="false">
      <xsd:simpleType>
        <xsd:restriction base="dms:Choice">
          <xsd:enumeration value="Waiting"/>
          <xsd:enumeration value="Upcoming Task"/>
          <xsd:enumeration value="Accepted"/>
          <xsd:enumeration value="Skipped"/>
          <xsd:enumeration value="Declined"/>
        </xsd:restriction>
      </xsd:simpleType>
    </xsd:element>
    <xsd:element name="DocuTrackApproversStatus" ma:index="16" nillable="true" ma:displayName="DT Approvers Status" ma:default="Waiting" ma:description="Approval statuses for Approvers in the DocuTrack process" ma:format="Dropdown" ma:hidden="true" ma:internalName="DocuTrackApproversStatus" ma:readOnly="false">
      <xsd:simpleType>
        <xsd:restriction base="dms:Choice">
          <xsd:enumeration value="Waiting"/>
          <xsd:enumeration value="Upcoming Task"/>
          <xsd:enumeration value="Accepted"/>
          <xsd:enumeration value="Skipped"/>
          <xsd:enumeration value="Declined"/>
        </xsd:restriction>
      </xsd:simpleType>
    </xsd:element>
    <xsd:element name="DocuTrackLearners" ma:index="17" nillable="true" ma:displayName="DT Learners" ma:description="Zero or more Learner(s) of the document" ma:hidden="true" ma:list="UserInfo" ma:SearchPeopleOnly="false" ma:SharePointGroup="0" ma:internalName="DocuTrackLearne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TrackDHSApprovalDate" ma:index="18" nillable="true" ma:displayName="DT DHS Approval Date" ma:description="Populated by Document Management only" ma:format="DateOnly" ma:hidden="true" ma:internalName="DocuTrackDHSApprovalDate" ma:readOnly="false">
      <xsd:simpleType>
        <xsd:restriction base="dms:DateTime"/>
      </xsd:simpleType>
    </xsd:element>
    <xsd:element name="DocuTrackLearnerAcknowledgementDays" ma:index="19" nillable="true" ma:displayName="DT Learner Acknowledgement Days" ma:default="30" ma:hidden="true" ma:internalName="DocuTrackLearnerAcknowledgementDays" ma:readOnly="false" ma:percentage="FALSE">
      <xsd:simpleType>
        <xsd:restriction base="dms:Number">
          <xsd:maxInclusive value="60"/>
          <xsd:minInclusive value="0"/>
        </xsd:restriction>
      </xsd:simpleType>
    </xsd:element>
    <xsd:element name="DocuTrackCollaboratorsStatus" ma:index="21" nillable="true" ma:displayName="DT Collaborators Status" ma:default="Waiting" ma:description="Approval status for Collaborator(s) in the DocuTrack process" ma:format="Dropdown" ma:hidden="true" ma:internalName="DocuTrackCollaboratorsStatus" ma:readOnly="false">
      <xsd:simpleType>
        <xsd:restriction base="dms:Choice">
          <xsd:enumeration value="Waiting"/>
          <xsd:enumeration value="Upcoming Task"/>
          <xsd:enumeration value="Accepted"/>
          <xsd:enumeration value="Skipped"/>
          <xsd:enumeration value="Declined"/>
        </xsd:restriction>
      </xsd:simpleType>
    </xsd:element>
    <xsd:element name="DocuTrackKeyword" ma:index="28" nillable="true" ma:displayName="DT Keyword" ma:format="Dropdown" ma:hidden="true" ma:internalName="DocuTrackKeyword" ma:readOnly="false">
      <xsd:simpleType>
        <xsd:restriction base="dms:Choice">
          <xsd:enumeration value="Colleague Center"/>
          <xsd:enumeration value="Employment"/>
          <xsd:enumeration value="SDS"/>
        </xsd:restriction>
      </xsd:simpleType>
    </xsd:element>
    <xsd:element name="DocuTrackApproverStatus" ma:index="30" nillable="true" ma:displayName="DT Approver Status" ma:default="Waiting" ma:description="Approval statuses for Approvers in the DocuTrack process" ma:format="Dropdown" ma:hidden="true" ma:internalName="DocuTrackApproverStatus" ma:readOnly="false">
      <xsd:simpleType>
        <xsd:restriction base="dms:Choice">
          <xsd:enumeration value="Waiting"/>
          <xsd:enumeration value="Upcoming Task"/>
          <xsd:enumeration value="Accepted"/>
          <xsd:enumeration value="Skipped"/>
          <xsd:enumeration value="Declined"/>
        </xsd:restriction>
      </xsd:simpleType>
    </xsd:element>
    <xsd:element name="_dlc_DocId" ma:index="35" nillable="true" ma:displayName="Document ID Value" ma:description="The value of the document ID assigned to this item." ma:hidden="true" ma:indexed="true" ma:internalName="_dlc_DocId" ma:readOnly="true">
      <xsd:simpleType>
        <xsd:restriction base="dms:Text"/>
      </xsd:simpleType>
    </xsd:element>
    <xsd:element name="DocuTrackViewers" ma:index="36" nillable="true" ma:displayName="DT Viewers" ma:description="If blank, everyone can view a Published document; To restrict viewing, enter the people or groups that are allowed to view the document" ma:hidden="true" ma:list="UserInfo" ma:SearchPeopleOnly="false" ma:SharePointGroup="0" ma:internalName="DocuTrackViewers"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PersistId" ma:index="37"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412f9dc-b5d1-4d39-9035-c690fcb5cb0a" elementFormDefault="qualified">
    <xsd:import namespace="http://schemas.microsoft.com/office/2006/documentManagement/types"/>
    <xsd:import namespace="http://schemas.microsoft.com/office/infopath/2007/PartnerControls"/>
    <xsd:element name="isMigrated" ma:index="20" nillable="true" ma:displayName="isMigrated" ma:default="0" ma:hidden="true" ma:internalName="isMigrate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Metadata" ma:index="31" nillable="true" ma:displayName="MediaServiceMetadata" ma:hidden="true" ma:internalName="MediaServiceMetadata" ma:readOnly="true">
      <xsd:simpleType>
        <xsd:restriction base="dms:Note"/>
      </xsd:simpleType>
    </xsd:element>
    <xsd:element name="MediaServiceFastMetadata" ma:index="3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DocuTrackCollaboratorsStatus xmlns="603671a4-56b2-4866-8a0d-e4473979dcc8">Skipped</DocuTrackCollaboratorsStatus>
    <DocuTrackAuthor xmlns="603671a4-56b2-4866-8a0d-e4473979dcc8">
      <UserInfo>
        <DisplayName>Katie Calmes</DisplayName>
        <AccountId>204</AccountId>
        <AccountType/>
      </UserInfo>
    </DocuTrackAuthor>
    <DocuTrackDiscussionNotes xmlns="603671a4-56b2-4866-8a0d-e4473979dcc8">12/31/2024: Updated the definition of physical abuse and sexual abuse to match MCO contract language. No other changes made. 02/03/2025: Met with Cherly reviewed slides. Updated job titles. Removed department names from cover sheet. </DocuTrackDiscussionNotes>
    <DocuTrackDepartment xmlns="603671a4-56b2-4866-8a0d-e4473979dcc8">Quality Improvement</DocuTrackDepartment>
    <DocuTrackStatus xmlns="603671a4-56b2-4866-8a0d-e4473979dcc8">Published</DocuTrackStatus>
    <DocuTrackArchiveDate xmlns="603671a4-56b2-4866-8a0d-e4473979dcc8" xsi:nil="true"/>
    <DocuTrackCategories xmlns="603671a4-56b2-4866-8a0d-e4473979dcc8">Informational Aids</DocuTrackCategories>
    <DocuTrackPublicationDate xmlns="603671a4-56b2-4866-8a0d-e4473979dcc8">2026-06-16T05:00:00+00:00</DocuTrackPublicationDate>
    <DocuTrackDHSApprovalDate xmlns="603671a4-56b2-4866-8a0d-e4473979dcc8" xsi:nil="true"/>
    <DocuTrackLearnerAcknowledgementDays xmlns="603671a4-56b2-4866-8a0d-e4473979dcc8">30</DocuTrackLearnerAcknowledgementDays>
    <DocuTrackLearnersStatus xmlns="603671a4-56b2-4866-8a0d-e4473979dcc8" xsi:nil="true"/>
    <DocuTrackShowOnIntranet xmlns="603671a4-56b2-4866-8a0d-e4473979dcc8">true</DocuTrackShowOnIntranet>
    <DocuTrackCollaborators xmlns="603671a4-56b2-4866-8a0d-e4473979dcc8">
      <UserInfo>
        <DisplayName>i:0#.f|membership|cheryl.flick@inclusa.org</DisplayName>
        <AccountId>216</AccountId>
        <AccountType/>
      </UserInfo>
      <UserInfo>
        <DisplayName>i:0#.f|membership|hmiller25@humana.com,#i:0#.f|membership|hmiller25@humana.com,#HMiller25@humana.com,#hmiller25@humana.com,#Holly Miller,#,#11290  Wisconsin Medicaid Quality,#Associate Director, Quality Improvement</DisplayName>
        <AccountId>95</AccountId>
        <AccountType/>
      </UserInfo>
    </DocuTrackCollaborators>
    <DocuTrackLearners xmlns="603671a4-56b2-4866-8a0d-e4473979dcc8">
      <UserInfo>
        <DisplayName/>
        <AccountId xsi:nil="true"/>
        <AccountType/>
      </UserInfo>
    </DocuTrackLearners>
    <DocuTrackApprovers xmlns="603671a4-56b2-4866-8a0d-e4473979dcc8">
      <UserInfo>
        <DisplayName/>
        <AccountId xsi:nil="true"/>
        <AccountType/>
      </UserInfo>
    </DocuTrackApprovers>
    <DocuTrackExpiresDate xmlns="603671a4-56b2-4866-8a0d-e4473979dcc8">2027-02-16T06:00:00+00:00</DocuTrackExpiresDate>
    <DocuTrackViewers xmlns="603671a4-56b2-4866-8a0d-e4473979dcc8">
      <UserInfo>
        <DisplayName/>
        <AccountId xsi:nil="true"/>
        <AccountType/>
      </UserInfo>
    </DocuTrackViewers>
    <DocuTrackApproversStatus xmlns="603671a4-56b2-4866-8a0d-e4473979dcc8">Accepted</DocuTrackApproversStatus>
    <_dlc_DocId xmlns="603671a4-56b2-4866-8a0d-e4473979dcc8">DOCUTRACK-1246408263-334</_dlc_DocId>
    <_dlc_DocIdUrl xmlns="603671a4-56b2-4866-8a0d-e4473979dcc8">
      <Url>https://inspirewellness.sharepoint.com/sites/DocuTrack/_layouts/15/DocIdRedir.aspx?ID=DOCUTRACK-1246408263-334</Url>
      <Description>DOCUTRACK-1246408263-334</Description>
    </_dlc_DocIdUrl>
    <_dlc_DocIdPersistId xmlns="603671a4-56b2-4866-8a0d-e4473979dcc8" xsi:nil="true"/>
    <DocuTrackDHSApprovalRequired xmlns="603671a4-56b2-4866-8a0d-e4473979dcc8">false</DocuTrackDHSApprovalRequired>
    <isMigrated xmlns="1412f9dc-b5d1-4d39-9035-c690fcb5cb0a">true</isMigrated>
    <DocuTrackKeyword xmlns="603671a4-56b2-4866-8a0d-e4473979dcc8" xsi:nil="true"/>
    <_ip_UnifiedCompliancePolicyUIAction xmlns="http://schemas.microsoft.com/sharepoint/v3" xsi:nil="true"/>
    <DocuTrackApproverStatus xmlns="603671a4-56b2-4866-8a0d-e4473979dcc8">Waiting</DocuTrackApproverStatus>
    <_ip_UnifiedCompliancePolicyProperties xmlns="http://schemas.microsoft.com/sharepoint/v3" xsi:nil="true"/>
  </documentManagement>
</p:properties>
</file>

<file path=customXml/itemProps1.xml><?xml version="1.0" encoding="utf-8"?>
<ds:datastoreItem xmlns:ds="http://schemas.openxmlformats.org/officeDocument/2006/customXml" ds:itemID="{AAA738EF-0F1F-44BD-95BF-6E1B61A6CE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3671a4-56b2-4866-8a0d-e4473979dcc8"/>
    <ds:schemaRef ds:uri="1412f9dc-b5d1-4d39-9035-c690fcb5cb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4423C4-D6EC-410D-96B7-64095F8BDF03}">
  <ds:schemaRefs>
    <ds:schemaRef ds:uri="http://schemas.microsoft.com/sharepoint/v3/contenttype/forms"/>
  </ds:schemaRefs>
</ds:datastoreItem>
</file>

<file path=customXml/itemProps3.xml><?xml version="1.0" encoding="utf-8"?>
<ds:datastoreItem xmlns:ds="http://schemas.openxmlformats.org/officeDocument/2006/customXml" ds:itemID="{13BC6136-8BD2-423B-9197-DB7A9BDAB066}">
  <ds:schemaRefs>
    <ds:schemaRef ds:uri="http://schemas.microsoft.com/sharepoint/events"/>
  </ds:schemaRefs>
</ds:datastoreItem>
</file>

<file path=customXml/itemProps4.xml><?xml version="1.0" encoding="utf-8"?>
<ds:datastoreItem xmlns:ds="http://schemas.openxmlformats.org/officeDocument/2006/customXml" ds:itemID="{19A8DFF5-61CE-4CD3-80BF-8754010E4FDD}">
  <ds:schemaRefs>
    <ds:schemaRef ds:uri="1412f9dc-b5d1-4d39-9035-c690fcb5cb0a"/>
    <ds:schemaRef ds:uri="http://purl.org/dc/elements/1.1/"/>
    <ds:schemaRef ds:uri="http://schemas.microsoft.com/office/infopath/2007/PartnerControls"/>
    <ds:schemaRef ds:uri="http://schemas.openxmlformats.org/package/2006/metadata/core-properties"/>
    <ds:schemaRef ds:uri="http://www.w3.org/XML/1998/namespace"/>
    <ds:schemaRef ds:uri="http://schemas.microsoft.com/office/2006/documentManagement/types"/>
    <ds:schemaRef ds:uri="http://purl.org/dc/terms/"/>
    <ds:schemaRef ds:uri="603671a4-56b2-4866-8a0d-e4473979dcc8"/>
    <ds:schemaRef ds:uri="http://schemas.microsoft.com/sharepoint/v3"/>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307</TotalTime>
  <Words>2332</Words>
  <Application>Microsoft Office PowerPoint</Application>
  <PresentationFormat>Widescreen</PresentationFormat>
  <Paragraphs>166</Paragraphs>
  <Slides>14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Providers will communicate incidents involving a member to the interdisciplinary team (IDT) – Care Coach (CC) and Field Care Manager Registered Nurse (FCMN). ​  If the reporter is unable to reach the care team, they may leave a message reporting details of an incident that has been resolved and did not result in serious harm or injury to the member.   For any incident that is not yet resolved or any incident that resulted in serious harm or injury to the member, the provider must ask to speak to a Care Coach Manager, or Associate Director to immediately make a report. If a Manager is not available, the provider will speak with the Receptionist to be redirected.  The provider is responsible to ensure member safety and to remediate any circumstances that produce potential incidents.  Providers are required to make assurances that members receiving funded services will be protected from neglect, physical, emotional, and sexual abuse, and financial exploitation.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Root Cause &amp; Root Cause Analysis</vt:lpstr>
      <vt:lpstr>Root Cause Analysis &amp; Prevention Strategies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chachan</dc:creator>
  <cp:lastModifiedBy>Chelsey Jernberg</cp:lastModifiedBy>
  <cp:revision>2</cp:revision>
  <dcterms:created xsi:type="dcterms:W3CDTF">2016-03-25T15:00:12Z</dcterms:created>
  <dcterms:modified xsi:type="dcterms:W3CDTF">2026-08-11T01:21:23Z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0x0101009157C1A6D0D59C47B48B1FC3398EDBE900DCEE444BEF8B3A44BBA8ECD382CEA6C3</vt:lpwstr>
  </property>
  <property fmtid="{D5CDD505-2E9C-101B-9397-08002B2CF9AE}" pid="3" name="_dlc_DocIdItemGuid">
    <vt:lpwstr>cfef0cac-3b73-4fb9-aa44-1068a2f92f22</vt:lpwstr>
  </property>
  <property fmtid="{D5CDD505-2E9C-101B-9397-08002B2CF9AE}" pid="4" name="isMigrated">
    <vt:bool>true</vt:bool>
  </property>
  <property fmtid="{D5CDD505-2E9C-101B-9397-08002B2CF9AE}" pid="5" name="_dlc_DocId">
    <vt:lpwstr>DOCUTRACK-1246408263-334</vt:lpwstr>
  </property>
  <property fmtid="{D5CDD505-2E9C-101B-9397-08002B2CF9AE}" pid="6" name="_dlc_DocIdUrl">
    <vt:lpwstr>https://cccw.sharepoint.com/sites/DocuTrack/_layouts/15/DocIdRedir.aspx?ID=DOCUTRACK-1246408263-334, DOCUTRACK-1246408263-334</vt:lpwstr>
  </property>
  <property fmtid="{D5CDD505-2E9C-101B-9397-08002B2CF9AE}" pid="7" name="DocuTrackApproverStatus">
    <vt:lpwstr>Waiting</vt:lpwstr>
  </property>
  <property fmtid="{D5CDD505-2E9C-101B-9397-08002B2CF9AE}" pid="8" name="SharedWithUsers">
    <vt:lpwstr>118;#Document Management;#120;#Angela Young;#150;#Jean Barnett;#141;#Patrick Henneger;#143;#Dana Cyra;#110;#Tera Peters;#316;#Jennifer Blaeser;#224;#Tracey Horstman;#312;#Cristin Juza;#181;#Pam Onstad;#221;#Barbara Harris;#179;#Trish Curry-Jasperson;#244;#Melissa Kissner;#161;#Kris Kubnick;#317;#Kris Adams;#147;#Nancy Tischbein;#129;#Cynde Kleven;#130;#Janelle Ruedinger;#140;#Christine Bakken;#344;#Linda Stargard;#142;#Tish Burmeister;#214;#Lori Opichka;#165;#Kelly Sample;#164;#Rebecca Blue;#163;#Jason Taylor;#223;#Cassie Houlihan;#175;#Mary Blaschke;#176;#Marci Griesbach;#153;#Leah Gutknecht;#148;#Heather Lind;#94;#Shelli Rogge;#119;#Kris Willey;#59;#Megan Amys;#96;#Sarah Brehm;#127;#Karla Lubinski;#190;#Misty Erickson;#205;#Jason Schmitz;#116;#April Senn;#121;#Angela Eiken;#29;#Jodee Fitzgerald;#302;#Tara Adam;#74;#Carla Lundeen;#92;#Tricia Mayek;#124;#Michelle Bella;#123;#Beth Jandro;#241;#Becky Levandowski;#320;#Janene Beck-Hafner;#311;#Doris Dahl;#126;#Kathy Heichel;#134;#Darren Bienvenue;#182;#Rebecca Mein;#128;#Melanie Godleske;#132;#Kate Norby;#177;#Gaye Toney;#125;#Patti Inglett;#117;#Erin Smith;#321;#Tammie Zahn;#202;#Jeanne Itzen;#136;#Tina Schroeder;#137;#Jill Gilbert;#138;#Becky Albricht;#48;#Kristi Larson;#62;#Teresa Schultz;#188;#Lori Hellenbrand;#145;#Stacey Wargowsky;#146;#Kelly Miller;#157;#Brian Bradley;#209;#Doreen Check;#172;#Sally Mashak;#18;#Cathy Derezinski;#100;#Julie Jaworski;#324;#Jennifer Harris;#235;#Chelsey Jernberg;#376;#Kari Enders;#139;#Kellie Kron;#349;#Jenny Arihood-Hanabarger;#168;#Cindy Bahls;#99;#Emily Connor;#167;#Kari Harings;#307;#Sheila Clift;#114;#Erin Pankratz;#211;#Suzanne Pierce;#189;#Michelle Fellenz;#187;#Brenda Thomas;#212;#Stephanie Johnson;#327;#Darci Plaskey;#199;#Tim Garrity;#218;#Jane Deal;#171;#Janna Duffy;#91;#Jenny Mallmann;#160;#Stacy Gilbertson;#287;#Charlotte Lathrop;#156;#Lisa Venden;#23;#Jill Forer;#186;#Ashley Andersen (TLC);#144;#Kay Jereczek;#331;#AnnaLee Domaszek;#206;#Amy Tuskowski;#159;#Melissa Hohneke;#204;#Jen Utecht;#13;#Dawn Trzebiatowski</vt:lpwstr>
  </property>
  <property fmtid="{D5CDD505-2E9C-101B-9397-08002B2CF9AE}" pid="9" name="DocuTrackReviewInterval">
    <vt:r8>12</vt:r8>
  </property>
  <property fmtid="{D5CDD505-2E9C-101B-9397-08002B2CF9AE}" pid="10" name="DocuTrackWarningPeriod">
    <vt:r8>3</vt:r8>
  </property>
  <property fmtid="{D5CDD505-2E9C-101B-9397-08002B2CF9AE}" pid="11" name="MediaServiceImageTags">
    <vt:lpwstr/>
  </property>
  <property fmtid="{D5CDD505-2E9C-101B-9397-08002B2CF9AE}" pid="12" name="DocuTrackReviewers">
    <vt:lpwstr/>
  </property>
  <property fmtid="{D5CDD505-2E9C-101B-9397-08002B2CF9AE}" pid="13" name="DocuTrackOwner">
    <vt:lpwstr/>
  </property>
  <property fmtid="{D5CDD505-2E9C-101B-9397-08002B2CF9AE}" pid="14" name="DocuTrackWriters">
    <vt:lpwstr/>
  </property>
  <property fmtid="{D5CDD505-2E9C-101B-9397-08002B2CF9AE}" pid="15" name="DocuTrackReviewersStatus">
    <vt:lpwstr/>
  </property>
  <property fmtid="{D5CDD505-2E9C-101B-9397-08002B2CF9AE}" pid="16" name="_ExtendedDescription">
    <vt:lpwstr/>
  </property>
  <property fmtid="{D5CDD505-2E9C-101B-9397-08002B2CF9AE}" pid="17" name="DocuTrackReviewersNotes">
    <vt:lpwstr/>
  </property>
  <property fmtid="{D5CDD505-2E9C-101B-9397-08002B2CF9AE}" pid="18" name="DocuTrackWritersStatus">
    <vt:lpwstr/>
  </property>
  <property fmtid="{D5CDD505-2E9C-101B-9397-08002B2CF9AE}" pid="19" name="DocuTrackWritersNotes">
    <vt:lpwstr/>
  </property>
  <property fmtid="{D5CDD505-2E9C-101B-9397-08002B2CF9AE}" pid="20" name="MSIP_Label_9c65fc42-367b-4983-8bc8-08b3e1ccc553_Enabled">
    <vt:lpwstr>true</vt:lpwstr>
  </property>
  <property fmtid="{D5CDD505-2E9C-101B-9397-08002B2CF9AE}" pid="21" name="MSIP_Label_9c65fc42-367b-4983-8bc8-08b3e1ccc553_SetDate">
    <vt:lpwstr>2026-06-16T13:52:39Z</vt:lpwstr>
  </property>
  <property fmtid="{D5CDD505-2E9C-101B-9397-08002B2CF9AE}" pid="22" name="MSIP_Label_9c65fc42-367b-4983-8bc8-08b3e1ccc553_Method">
    <vt:lpwstr>Privileged</vt:lpwstr>
  </property>
  <property fmtid="{D5CDD505-2E9C-101B-9397-08002B2CF9AE}" pid="23" name="MSIP_Label_9c65fc42-367b-4983-8bc8-08b3e1ccc553_Name">
    <vt:lpwstr>Public</vt:lpwstr>
  </property>
  <property fmtid="{D5CDD505-2E9C-101B-9397-08002B2CF9AE}" pid="24" name="MSIP_Label_9c65fc42-367b-4983-8bc8-08b3e1ccc553_SiteId">
    <vt:lpwstr>56c62bbe-8598-4b85-9e51-1ca753fa50f2</vt:lpwstr>
  </property>
  <property fmtid="{D5CDD505-2E9C-101B-9397-08002B2CF9AE}" pid="25" name="MSIP_Label_9c65fc42-367b-4983-8bc8-08b3e1ccc553_ActionId">
    <vt:lpwstr>dd97cea3-2b55-41eb-bb24-f362cc02d3ed</vt:lpwstr>
  </property>
  <property fmtid="{D5CDD505-2E9C-101B-9397-08002B2CF9AE}" pid="26" name="MSIP_Label_9c65fc42-367b-4983-8bc8-08b3e1ccc553_ContentBits">
    <vt:lpwstr>0</vt:lpwstr>
  </property>
  <property fmtid="{D5CDD505-2E9C-101B-9397-08002B2CF9AE}" pid="27" name="MSIP_Label_9c65fc42-367b-4983-8bc8-08b3e1ccc553_Tag">
    <vt:lpwstr>10, 0, 1, 1</vt:lpwstr>
  </property>
</Properties>
</file>